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0" r:id="rId5"/>
    <p:sldId id="274" r:id="rId6"/>
    <p:sldId id="268" r:id="rId7"/>
    <p:sldId id="257" r:id="rId8"/>
    <p:sldId id="260" r:id="rId9"/>
    <p:sldId id="261" r:id="rId10"/>
    <p:sldId id="279" r:id="rId11"/>
    <p:sldId id="267" r:id="rId12"/>
    <p:sldId id="262" r:id="rId13"/>
    <p:sldId id="263" r:id="rId14"/>
    <p:sldId id="264" r:id="rId15"/>
    <p:sldId id="265" r:id="rId16"/>
    <p:sldId id="266" r:id="rId17"/>
    <p:sldId id="269" r:id="rId18"/>
    <p:sldId id="271" r:id="rId19"/>
    <p:sldId id="273" r:id="rId20"/>
    <p:sldId id="272" r:id="rId21"/>
    <p:sldId id="278" r:id="rId22"/>
    <p:sldId id="275" r:id="rId23"/>
    <p:sldId id="276" r:id="rId24"/>
    <p:sldId id="277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7" autoAdjust="0"/>
    <p:restoredTop sz="94737" autoAdjust="0"/>
  </p:normalViewPr>
  <p:slideViewPr>
    <p:cSldViewPr snapToGrid="0">
      <p:cViewPr>
        <p:scale>
          <a:sx n="80" d="100"/>
          <a:sy n="80" d="100"/>
        </p:scale>
        <p:origin x="840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93664" y="6356351"/>
            <a:ext cx="282168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20</a:t>
            </a:r>
            <a:fld id="{11961860-B46F-4D87-BAE9-C548AD0B5F5D}" type="slidenum">
              <a:rPr lang="en-US" smtClean="0"/>
              <a:pPr/>
              <a:t>‹#›</a:t>
            </a:fld>
            <a:r>
              <a:rPr lang="en-US" dirty="0" smtClean="0"/>
              <a:t>14 Mardovar </a:t>
            </a:r>
            <a:r>
              <a:rPr lang="en-US" dirty="0" err="1" smtClean="0"/>
              <a:t>NetworkingLLC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4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1860-B46F-4D87-BAE9-C548AD0B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1860-B46F-4D87-BAE9-C548AD0B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3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98464" y="6356351"/>
            <a:ext cx="2516886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fld id="{11961860-B46F-4D87-BAE9-C548AD0B5F5D}" type="slidenum">
              <a:rPr lang="en-US" smtClean="0"/>
              <a:pPr/>
              <a:t>‹#›</a:t>
            </a:fld>
            <a:r>
              <a:rPr lang="en-US" dirty="0" smtClean="0"/>
              <a:t>© 2014 Mardovar </a:t>
            </a:r>
            <a:r>
              <a:rPr lang="en-US" dirty="0" err="1" smtClean="0"/>
              <a:t>NetworkingLLC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3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1860-B46F-4D87-BAE9-C548AD0B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74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1860-B46F-4D87-BAE9-C548AD0B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1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1860-B46F-4D87-BAE9-C548AD0B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7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1860-B46F-4D87-BAE9-C548AD0B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2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1860-B46F-4D87-BAE9-C548AD0B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8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1860-B46F-4D87-BAE9-C548AD0B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6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1860-B46F-4D87-BAE9-C548AD0B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0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5D86A-9488-4963-9C0C-9E9D39A6DCC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1860-B46F-4D87-BAE9-C548AD0B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4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nnelsup.com/subnet-calculato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haci/" TargetMode="External"/><Relationship Id="rId2" Type="http://schemas.openxmlformats.org/officeDocument/2006/relationships/hyperlink" Target="https://osl.uoregon.edu/redmine/projects/netdo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ipe.net/lir-services/training/material/IPv6-for-LIRs-Training-Course/Preparing-an-IPv6-Addressing-Plan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draft-ietf-v6ops-6to4-to-historic-05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test-ipv6.com/" TargetMode="External"/><Relationship Id="rId2" Type="http://schemas.openxmlformats.org/officeDocument/2006/relationships/hyperlink" Target="http://www.zytrax.com/books/dns/ch3/#ipv6-calculato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ipv6.he.net/certific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pv6ready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With IPv6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Walter Horowitz</a:t>
            </a:r>
          </a:p>
          <a:p>
            <a:r>
              <a:rPr lang="en-US" dirty="0" smtClean="0"/>
              <a:t>Mardovar Networking LLC</a:t>
            </a:r>
          </a:p>
          <a:p>
            <a:r>
              <a:rPr lang="en-US" dirty="0" smtClean="0"/>
              <a:t>walter@mardovar.com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Address Prefixes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654171"/>
              </p:ext>
            </p:extLst>
          </p:nvPr>
        </p:nvGraphicFramePr>
        <p:xfrm>
          <a:off x="628650" y="1825625"/>
          <a:ext cx="78867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444"/>
                <a:gridCol w="2244436"/>
                <a:gridCol w="28508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2000::/3 </a:t>
                      </a:r>
                      <a:r>
                        <a:rPr lang="en-US" sz="1200" dirty="0" smtClean="0"/>
                        <a:t>to 3fff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Unicast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2002:AB::16/64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2001::DB8::/32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200" baseline="0" dirty="0" smtClean="0"/>
                        <a:t>to 2001:DB8:FFFF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Documentation</a:t>
                      </a:r>
                      <a:r>
                        <a:rPr lang="en-US" baseline="0" dirty="0" smtClean="0"/>
                        <a:t> 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2001:DB8:AA::/64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FC00::/7 </a:t>
                      </a:r>
                      <a:r>
                        <a:rPr lang="en-US" sz="1200" dirty="0" smtClean="0"/>
                        <a:t>to FDFE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Local Unicast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FC00:AB::7/64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FE80::/10 </a:t>
                      </a:r>
                      <a:r>
                        <a:rPr lang="en-US" sz="1200" dirty="0" smtClean="0"/>
                        <a:t>to FEBF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 Local Unicast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FE80::6AEF:BDFF:FE61:4D13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FF00::/8 </a:t>
                      </a:r>
                      <a:r>
                        <a:rPr lang="en-US" sz="1200" dirty="0" smtClean="0"/>
                        <a:t>to FFFF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FF01::</a:t>
                      </a:r>
                      <a:r>
                        <a:rPr lang="en-US" dirty="0" smtClean="0"/>
                        <a:t>1 – All nodes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int’f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FF02::2 – All routers on</a:t>
                      </a:r>
                      <a:r>
                        <a:rPr lang="en-US" baseline="0" dirty="0" smtClean="0"/>
                        <a:t> link</a:t>
                      </a:r>
                    </a:p>
                    <a:p>
                      <a:r>
                        <a:rPr lang="en-US" baseline="0" dirty="0" smtClean="0"/>
                        <a:t>FF05::2 – All routers at 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::FFFF/96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IPv4</a:t>
                      </a:r>
                      <a:r>
                        <a:rPr lang="en-US" baseline="0" dirty="0" smtClean="0"/>
                        <a:t> Mapped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to embed</a:t>
                      </a:r>
                      <a:r>
                        <a:rPr lang="en-US" baseline="0" dirty="0" smtClean="0"/>
                        <a:t> IPv4 addresses in an IPv6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8650" y="5678905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::/128 is the unspecified address</a:t>
            </a:r>
          </a:p>
          <a:p>
            <a:r>
              <a:rPr lang="en-US" dirty="0" smtClean="0"/>
              <a:t>::1/128 is the loopback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IPv6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>
              <a:defRPr/>
            </a:pPr>
            <a:r>
              <a:rPr lang="en-US" dirty="0"/>
              <a:t>Unicast</a:t>
            </a:r>
          </a:p>
          <a:p>
            <a:pPr marL="548640" lvl="1" indent="-182880">
              <a:defRPr/>
            </a:pPr>
            <a:r>
              <a:rPr lang="en-US" dirty="0"/>
              <a:t>Address of a single interface</a:t>
            </a:r>
          </a:p>
          <a:p>
            <a:pPr marL="548640" lvl="1" indent="-182880">
              <a:defRPr/>
            </a:pPr>
            <a:r>
              <a:rPr lang="en-US" dirty="0"/>
              <a:t>One-to-one delivery to single interface</a:t>
            </a:r>
          </a:p>
          <a:p>
            <a:pPr marL="274320">
              <a:defRPr/>
            </a:pPr>
            <a:r>
              <a:rPr lang="en-US" dirty="0"/>
              <a:t>Multicast</a:t>
            </a:r>
          </a:p>
          <a:p>
            <a:pPr marL="548640" lvl="1" indent="-182880">
              <a:defRPr/>
            </a:pPr>
            <a:r>
              <a:rPr lang="en-US" dirty="0"/>
              <a:t>Address of a set of interfaces</a:t>
            </a:r>
          </a:p>
          <a:p>
            <a:pPr marL="548640" lvl="1" indent="-182880">
              <a:defRPr/>
            </a:pPr>
            <a:r>
              <a:rPr lang="en-US" dirty="0"/>
              <a:t>One-to-many delivery to all interfaces in the set</a:t>
            </a:r>
          </a:p>
          <a:p>
            <a:pPr marL="274320">
              <a:defRPr/>
            </a:pPr>
            <a:r>
              <a:rPr lang="en-US" dirty="0" err="1"/>
              <a:t>Anycast</a:t>
            </a:r>
            <a:endParaRPr lang="en-US" dirty="0"/>
          </a:p>
          <a:p>
            <a:pPr marL="548640" lvl="1" indent="-182880">
              <a:defRPr/>
            </a:pPr>
            <a:r>
              <a:rPr lang="en-US" dirty="0"/>
              <a:t>Address of a set of interfaces</a:t>
            </a:r>
          </a:p>
          <a:p>
            <a:pPr marL="548640" lvl="1" indent="-182880">
              <a:defRPr/>
            </a:pPr>
            <a:r>
              <a:rPr lang="en-US" dirty="0"/>
              <a:t>One-to-one-of-many delivery to the closest interface</a:t>
            </a:r>
          </a:p>
          <a:p>
            <a:pPr marL="274320">
              <a:defRPr/>
            </a:pPr>
            <a:r>
              <a:rPr lang="en-US" dirty="0"/>
              <a:t>No more broadcast </a:t>
            </a:r>
            <a:r>
              <a:rPr lang="en-US" dirty="0" smtClean="0"/>
              <a:t>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Aggregatable Global Unicast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>
              <a:defRPr/>
            </a:pPr>
            <a:r>
              <a:rPr lang="en-US" dirty="0"/>
              <a:t>Top-Level Aggregation ID (TLA ID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00"/>
                </a:solidFill>
              </a:rPr>
              <a:t>/16</a:t>
            </a:r>
            <a:endParaRPr lang="en-US" b="1" dirty="0">
              <a:solidFill>
                <a:srgbClr val="FF0000"/>
              </a:solidFill>
            </a:endParaRPr>
          </a:p>
          <a:p>
            <a:pPr marL="274320">
              <a:defRPr/>
            </a:pPr>
            <a:r>
              <a:rPr lang="en-US" dirty="0"/>
              <a:t>Next-Level Aggregation ID (NLA ID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00"/>
                </a:solidFill>
              </a:rPr>
              <a:t>/48 or /56</a:t>
            </a:r>
            <a:endParaRPr lang="en-US" b="1" dirty="0">
              <a:solidFill>
                <a:srgbClr val="FF0000"/>
              </a:solidFill>
            </a:endParaRPr>
          </a:p>
          <a:p>
            <a:pPr marL="274320">
              <a:defRPr/>
            </a:pPr>
            <a:r>
              <a:rPr lang="en-US" dirty="0"/>
              <a:t>Site-Level Aggregation ID (SLA ID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00"/>
                </a:solidFill>
              </a:rPr>
              <a:t>/64</a:t>
            </a:r>
            <a:endParaRPr lang="en-US" b="1" dirty="0">
              <a:solidFill>
                <a:srgbClr val="FF0000"/>
              </a:solidFill>
            </a:endParaRPr>
          </a:p>
          <a:p>
            <a:pPr marL="274320">
              <a:defRPr/>
            </a:pPr>
            <a:r>
              <a:rPr lang="en-US" dirty="0" smtClean="0"/>
              <a:t>Interface ID (MAC derived?)</a:t>
            </a:r>
            <a:endParaRPr lang="en-US" dirty="0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914400" y="5105400"/>
            <a:ext cx="990600" cy="685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TLA ID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5486400" y="5105400"/>
            <a:ext cx="28956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Interface ID</a:t>
            </a:r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9906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83820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4114800" y="4724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143000" y="4495800"/>
            <a:ext cx="631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200"/>
              <a:t>13 bits</a:t>
            </a:r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54864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>
            <a:off x="5486400" y="47244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6650038" y="4495800"/>
            <a:ext cx="631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200"/>
              <a:t>64 bits</a:t>
            </a:r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4114800" y="5105400"/>
            <a:ext cx="1371600" cy="685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SLA ID</a:t>
            </a:r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>
            <a:off x="19050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2514600" y="4724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3046413" y="4495800"/>
            <a:ext cx="631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200"/>
              <a:t>24 bits</a:t>
            </a:r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533400" y="5105400"/>
            <a:ext cx="457200" cy="685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001</a:t>
            </a: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514600" y="5105400"/>
            <a:ext cx="1600200" cy="685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NLA ID</a:t>
            </a:r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>
            <a:off x="41148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990600" y="4724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4495800" y="4495800"/>
            <a:ext cx="631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200"/>
              <a:t>16 bits</a:t>
            </a: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1905000" y="5105400"/>
            <a:ext cx="609600" cy="685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Res</a:t>
            </a:r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>
            <a:off x="25146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1930400" y="4495800"/>
            <a:ext cx="547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200"/>
              <a:t>8 bits</a:t>
            </a:r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>
            <a:off x="1905000" y="4724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Link-Local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>
              <a:defRPr/>
            </a:pPr>
            <a:r>
              <a:rPr lang="en-US" dirty="0"/>
              <a:t>Format Prefix 1111 1110 10</a:t>
            </a:r>
          </a:p>
          <a:p>
            <a:pPr marL="548640" lvl="1" indent="-182880">
              <a:defRPr/>
            </a:pPr>
            <a:r>
              <a:rPr lang="en-US" dirty="0"/>
              <a:t>FE80::/64 prefix</a:t>
            </a:r>
          </a:p>
          <a:p>
            <a:pPr marL="274320">
              <a:defRPr/>
            </a:pPr>
            <a:r>
              <a:rPr lang="en-US" dirty="0"/>
              <a:t>Used for local link only</a:t>
            </a:r>
          </a:p>
          <a:p>
            <a:pPr marL="548640" lvl="1" indent="-182880">
              <a:defRPr/>
            </a:pPr>
            <a:r>
              <a:rPr lang="en-US" dirty="0"/>
              <a:t>Single subnet, no router</a:t>
            </a:r>
          </a:p>
          <a:p>
            <a:pPr marL="548640" lvl="1" indent="-182880">
              <a:defRPr/>
            </a:pPr>
            <a:r>
              <a:rPr lang="en-US" dirty="0"/>
              <a:t>Address </a:t>
            </a:r>
            <a:r>
              <a:rPr lang="en-US" dirty="0" err="1"/>
              <a:t>autoconfiguration</a:t>
            </a:r>
            <a:endParaRPr lang="en-US" dirty="0"/>
          </a:p>
          <a:p>
            <a:pPr marL="548640" lvl="1" indent="-182880">
              <a:defRPr/>
            </a:pPr>
            <a:r>
              <a:rPr lang="en-US" dirty="0"/>
              <a:t>Neighbor Discovery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5257800"/>
            <a:ext cx="1524000" cy="685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1111 1110 10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0" y="5257800"/>
            <a:ext cx="28956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Interface ID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838200" y="4572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229600" y="4572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838200" y="4876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295400" y="454660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400"/>
              <a:t>10 bits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334000" y="4572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334000" y="48768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423025" y="454660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400"/>
              <a:t>64 bits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2362200" y="5257800"/>
            <a:ext cx="2971800" cy="685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000 . . . 000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362200" y="4572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362200" y="48768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429000" y="454660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400"/>
              <a:t>54 bits</a:t>
            </a:r>
          </a:p>
        </p:txBody>
      </p:sp>
    </p:spTree>
    <p:extLst>
      <p:ext uri="{BB962C8B-B14F-4D97-AF65-F5344CB8AC3E}">
        <p14:creationId xmlns:p14="http://schemas.microsoft.com/office/powerpoint/2010/main" val="31290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Addresses for a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>
              <a:defRPr/>
            </a:pPr>
            <a:r>
              <a:rPr lang="en-US" sz="2600" dirty="0"/>
              <a:t>Unicast addresses:</a:t>
            </a:r>
          </a:p>
          <a:p>
            <a:pPr marL="548640" lvl="1" indent="-182880">
              <a:defRPr/>
            </a:pPr>
            <a:r>
              <a:rPr lang="en-US" sz="2200" dirty="0"/>
              <a:t>A link-local address for each interface</a:t>
            </a:r>
          </a:p>
          <a:p>
            <a:pPr marL="548640" lvl="1" indent="-182880">
              <a:defRPr/>
            </a:pPr>
            <a:r>
              <a:rPr lang="en-US" sz="2200" dirty="0"/>
              <a:t>Unicast addresses for each interface (unique-local or global addresses)</a:t>
            </a:r>
          </a:p>
          <a:p>
            <a:pPr marL="548640" lvl="1" indent="-182880">
              <a:defRPr/>
            </a:pPr>
            <a:r>
              <a:rPr lang="en-US" sz="2200" dirty="0"/>
              <a:t>A loopback address (::1)</a:t>
            </a:r>
          </a:p>
          <a:p>
            <a:pPr marL="274320">
              <a:defRPr/>
            </a:pPr>
            <a:r>
              <a:rPr lang="en-US" sz="2600" dirty="0"/>
              <a:t>Multicast addresses:</a:t>
            </a:r>
          </a:p>
          <a:p>
            <a:pPr marL="548640" lvl="1" indent="-182880">
              <a:defRPr/>
            </a:pPr>
            <a:r>
              <a:rPr lang="en-US" sz="2200" dirty="0"/>
              <a:t>The node-local scope all-nodes multicast address (FF01::1)</a:t>
            </a:r>
          </a:p>
          <a:p>
            <a:pPr marL="548640" lvl="1" indent="-182880">
              <a:defRPr/>
            </a:pPr>
            <a:r>
              <a:rPr lang="en-US" sz="2200" dirty="0"/>
              <a:t>The link-local scope all-nodes multicast address (FF02::1)</a:t>
            </a:r>
          </a:p>
          <a:p>
            <a:pPr marL="548640" lvl="1" indent="-182880">
              <a:defRPr/>
            </a:pPr>
            <a:r>
              <a:rPr lang="en-US" sz="2200" dirty="0"/>
              <a:t>The solicited-node address for each unicast address</a:t>
            </a:r>
          </a:p>
          <a:p>
            <a:pPr marL="548640" lvl="1" indent="-182880">
              <a:defRPr/>
            </a:pPr>
            <a:r>
              <a:rPr lang="en-US" sz="2200" dirty="0"/>
              <a:t>The multicast addresses of joined </a:t>
            </a:r>
            <a:r>
              <a:rPr lang="en-US" sz="2200" dirty="0" smtClean="0"/>
              <a:t>groups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056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Interface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>
              <a:defRPr/>
            </a:pPr>
            <a:r>
              <a:rPr lang="en-US" dirty="0"/>
              <a:t>The last 64 bits of unicast IPv6 addresses</a:t>
            </a:r>
          </a:p>
          <a:p>
            <a:pPr marL="274320">
              <a:defRPr/>
            </a:pPr>
            <a:r>
              <a:rPr lang="en-US" dirty="0"/>
              <a:t>Interface identifier based on:</a:t>
            </a:r>
          </a:p>
          <a:p>
            <a:pPr marL="548640" lvl="1" indent="-182880">
              <a:defRPr/>
            </a:pPr>
            <a:r>
              <a:rPr lang="en-US" dirty="0"/>
              <a:t>Extended Unique Identifier (EUI)-64 address</a:t>
            </a:r>
          </a:p>
          <a:p>
            <a:pPr marL="822960" lvl="2" indent="-182880">
              <a:buClr>
                <a:schemeClr val="accent3"/>
              </a:buClr>
              <a:defRPr/>
            </a:pPr>
            <a:r>
              <a:rPr lang="en-US" dirty="0"/>
              <a:t>Either assigned to a network adapter card or derived from IEEE 802 addresses</a:t>
            </a:r>
          </a:p>
          <a:p>
            <a:pPr marL="548640" lvl="1" indent="-182880">
              <a:defRPr/>
            </a:pPr>
            <a:r>
              <a:rPr lang="en-US" dirty="0"/>
              <a:t>Temporarily assigned, randomly generated value that changes over time</a:t>
            </a:r>
          </a:p>
          <a:p>
            <a:pPr marL="548640" lvl="1" indent="-182880">
              <a:defRPr/>
            </a:pPr>
            <a:r>
              <a:rPr lang="en-US" dirty="0"/>
              <a:t>A value assigned by a stateful address configuration protocol</a:t>
            </a:r>
          </a:p>
          <a:p>
            <a:pPr marL="548640" lvl="1" indent="-182880">
              <a:defRPr/>
            </a:pPr>
            <a:r>
              <a:rPr lang="en-US" dirty="0"/>
              <a:t>A value assigned during a Point-to-Point Protocol connection establishment</a:t>
            </a:r>
          </a:p>
          <a:p>
            <a:pPr marL="548640" lvl="1" indent="-182880">
              <a:defRPr/>
            </a:pPr>
            <a:r>
              <a:rPr lang="en-US" dirty="0"/>
              <a:t>A manually configured </a:t>
            </a:r>
            <a:r>
              <a:rPr lang="en-US" dirty="0" smtClean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34951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of an IEEE 802 Address to an EUI-64 Address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87908" y="2811365"/>
            <a:ext cx="3048000" cy="58261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/>
              <a:t>ccccccug cccccccc cccccccc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387908" y="2227165"/>
            <a:ext cx="0" cy="519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7487083" y="2227165"/>
            <a:ext cx="0" cy="519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387908" y="2487515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03933" y="2108103"/>
            <a:ext cx="630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200"/>
              <a:t>24 bits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35908" y="2487515"/>
            <a:ext cx="3051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721783" y="2108103"/>
            <a:ext cx="630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200"/>
              <a:t>24 bits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435908" y="2227165"/>
            <a:ext cx="0" cy="519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35908" y="2811365"/>
            <a:ext cx="3051175" cy="582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/>
              <a:t>xxxxxxxx xxxxxxxx xxxxxxxx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71933" y="5208490"/>
            <a:ext cx="3052762" cy="58261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dirty="0" err="1" smtClean="0"/>
              <a:t>ccccccUg</a:t>
            </a:r>
            <a:r>
              <a:rPr lang="en-US" sz="1400" dirty="0" smtClean="0"/>
              <a:t> </a:t>
            </a:r>
            <a:r>
              <a:rPr lang="en-US" sz="1400" dirty="0" err="1"/>
              <a:t>cccccccc</a:t>
            </a:r>
            <a:r>
              <a:rPr lang="en-US" sz="1400" dirty="0"/>
              <a:t> </a:t>
            </a:r>
            <a:r>
              <a:rPr lang="en-US" sz="1400" dirty="0" err="1"/>
              <a:t>cccccccc</a:t>
            </a:r>
            <a:endParaRPr lang="en-US" sz="14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16970" y="5208490"/>
            <a:ext cx="3051175" cy="582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/>
              <a:t>xxxxxxxx xxxxxxxx xxxxxxxx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624695" y="5208490"/>
            <a:ext cx="811213" cy="582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11111111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35908" y="5208490"/>
            <a:ext cx="881062" cy="582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11111110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740583" y="5883178"/>
            <a:ext cx="6461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/>
              <a:t>0xFF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626408" y="5895878"/>
            <a:ext cx="6572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/>
              <a:t>0xFE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662545" y="1868390"/>
            <a:ext cx="2305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200"/>
              <a:t>IEEE-administered company ID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710545" y="1868390"/>
            <a:ext cx="2582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200"/>
              <a:t>Manufacturer-selected extension ID</a:t>
            </a: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571933" y="3393978"/>
            <a:ext cx="815975" cy="181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624695" y="3393978"/>
            <a:ext cx="811213" cy="181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4435908" y="3393978"/>
            <a:ext cx="881062" cy="181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487083" y="3393978"/>
            <a:ext cx="881062" cy="181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19545" y="5906990"/>
            <a:ext cx="15303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1500"/>
              <a:t>EUI-64 Address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329170" y="3441603"/>
            <a:ext cx="17414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1500"/>
              <a:t>IEEE 802 Address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71907" y="6218140"/>
            <a:ext cx="3691732" cy="42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562" tIns="46038" rIns="182562" bIns="46038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None/>
            </a:pPr>
            <a:r>
              <a:rPr lang="en-US" sz="1200" b="1" dirty="0"/>
              <a:t>Complement the universally/locally administered (U/L) bit </a:t>
            </a:r>
          </a:p>
        </p:txBody>
      </p:sp>
    </p:spTree>
    <p:extLst>
      <p:ext uri="{BB962C8B-B14F-4D97-AF65-F5344CB8AC3E}">
        <p14:creationId xmlns:p14="http://schemas.microsoft.com/office/powerpoint/2010/main" val="23645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your IPv6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an IPv6 Network Address</a:t>
            </a:r>
          </a:p>
          <a:p>
            <a:r>
              <a:rPr lang="en-US" dirty="0" smtClean="0"/>
              <a:t>Enable Dual Stack in machines</a:t>
            </a:r>
          </a:p>
          <a:p>
            <a:r>
              <a:rPr lang="en-US" dirty="0" smtClean="0"/>
              <a:t>Plan for your Network subnets</a:t>
            </a:r>
          </a:p>
          <a:p>
            <a:r>
              <a:rPr lang="en-US" dirty="0" smtClean="0"/>
              <a:t>Enable IPv6 in Routers</a:t>
            </a:r>
          </a:p>
          <a:p>
            <a:r>
              <a:rPr lang="en-US" dirty="0" smtClean="0"/>
              <a:t>Enable IPv6 in Services</a:t>
            </a:r>
          </a:p>
          <a:p>
            <a:pPr lvl="1"/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DHCP</a:t>
            </a:r>
          </a:p>
          <a:p>
            <a:pPr lvl="1"/>
            <a:r>
              <a:rPr lang="en-US" dirty="0" smtClean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1527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an IPv6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Ask your ISP</a:t>
            </a:r>
          </a:p>
          <a:p>
            <a:pPr lvl="1"/>
            <a:r>
              <a:rPr lang="en-US" dirty="0" smtClean="0"/>
              <a:t>You should get a /48 address block - 65,536 subnets</a:t>
            </a:r>
          </a:p>
          <a:p>
            <a:pPr lvl="1"/>
            <a:r>
              <a:rPr lang="en-US" dirty="0" smtClean="0"/>
              <a:t>You can get a bigger block if necessary</a:t>
            </a:r>
          </a:p>
          <a:p>
            <a:pPr lvl="1"/>
            <a:r>
              <a:rPr lang="en-US" dirty="0" smtClean="0"/>
              <a:t>Home users may get less /52 4096 subnets, /56 is 256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www.tunnelsup.com/subnet-calculator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Ask your Regional Internet Registry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Multihoming</a:t>
            </a:r>
            <a:r>
              <a:rPr lang="en-US" dirty="0" smtClean="0"/>
              <a:t> sites only, multiple ISP</a:t>
            </a:r>
            <a:endParaRPr lang="en-US" dirty="0"/>
          </a:p>
          <a:p>
            <a:r>
              <a:rPr lang="en-US" dirty="0" smtClean="0"/>
              <a:t>Test with a Tunnel Broker</a:t>
            </a:r>
          </a:p>
          <a:p>
            <a:pPr lvl="1"/>
            <a:r>
              <a:rPr lang="en-US" dirty="0" smtClean="0"/>
              <a:t>Hurricane Electric</a:t>
            </a:r>
          </a:p>
          <a:p>
            <a:pPr lvl="1"/>
            <a:r>
              <a:rPr lang="en-US" dirty="0" smtClean="0"/>
              <a:t>SixXs.net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ogo6.com</a:t>
            </a:r>
          </a:p>
        </p:txBody>
      </p:sp>
    </p:spTree>
    <p:extLst>
      <p:ext uri="{BB962C8B-B14F-4D97-AF65-F5344CB8AC3E}">
        <p14:creationId xmlns:p14="http://schemas.microsoft.com/office/powerpoint/2010/main" val="28187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Your Address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significant growth for each subnet</a:t>
            </a:r>
          </a:p>
          <a:p>
            <a:r>
              <a:rPr lang="en-US" dirty="0" smtClean="0"/>
              <a:t>Use a good tool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osl.uoregon.edu/redmine/projects/netdot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http://sourceforge.net/projects/haci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Get a manual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www.ripe.net/lir-services/training/material/IPv6-for-LIRs-Training-Course/Preparing-an-IPv6-Addressing-Plan.pdf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05740">
              <a:defRPr/>
            </a:pPr>
            <a:r>
              <a:rPr lang="en-US" dirty="0"/>
              <a:t>Exponential growth of the Internet and the exhaustion of the IPv4 address space</a:t>
            </a:r>
            <a:br>
              <a:rPr lang="en-US" dirty="0"/>
            </a:br>
            <a:r>
              <a:rPr lang="en-US" sz="900" dirty="0"/>
              <a:t>IANA's exhaustion on January 31 2011, APNIC's exhaustion on April 15 2011</a:t>
            </a:r>
          </a:p>
          <a:p>
            <a:pPr marL="205740">
              <a:defRPr/>
            </a:pPr>
            <a:r>
              <a:rPr lang="en-US" dirty="0"/>
              <a:t>Growth of the Internet and the ability of Internet backbone routers to maintain large routing tables</a:t>
            </a:r>
          </a:p>
          <a:p>
            <a:pPr marL="205740">
              <a:defRPr/>
            </a:pPr>
            <a:r>
              <a:rPr lang="en-US" dirty="0"/>
              <a:t>Need for simpler configuration</a:t>
            </a:r>
          </a:p>
          <a:p>
            <a:pPr marL="205740">
              <a:defRPr/>
            </a:pPr>
            <a:r>
              <a:rPr lang="en-US" dirty="0"/>
              <a:t>Requirement for security at the IP level</a:t>
            </a:r>
          </a:p>
          <a:p>
            <a:pPr marL="205740">
              <a:defRPr/>
            </a:pPr>
            <a:r>
              <a:rPr lang="en-US" dirty="0"/>
              <a:t>Need for better support for real-time delivery of data—also called quality of service (</a:t>
            </a:r>
            <a:r>
              <a:rPr lang="en-US" dirty="0" err="1"/>
              <a:t>QoS</a:t>
            </a:r>
            <a:r>
              <a:rPr lang="en-US" dirty="0" smtClean="0"/>
              <a:t>)</a:t>
            </a:r>
          </a:p>
          <a:p>
            <a:pPr marL="205740">
              <a:defRPr/>
            </a:pPr>
            <a:r>
              <a:rPr lang="en-US" dirty="0" smtClean="0"/>
              <a:t>New services may be IPv6 </a:t>
            </a:r>
            <a:r>
              <a:rPr lang="en-US" dirty="0" smtClean="0"/>
              <a:t>only, some already are</a:t>
            </a:r>
            <a:endParaRPr lang="en-US" dirty="0" smtClean="0"/>
          </a:p>
          <a:p>
            <a:pPr marL="205740">
              <a:defRPr/>
            </a:pPr>
            <a:r>
              <a:rPr lang="en-US" dirty="0" smtClean="0"/>
              <a:t>Federal Government has mandated the use of IPv6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6to4 – Not recommended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tools.ietf.org/html/draft-ietf-v6ops-6to4-to-historic-05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6over4</a:t>
            </a:r>
          </a:p>
          <a:p>
            <a:pPr lvl="1"/>
            <a:r>
              <a:rPr lang="en-US" dirty="0" smtClean="0"/>
              <a:t>Requires IPV4 multicast – not worth your time</a:t>
            </a:r>
          </a:p>
          <a:p>
            <a:r>
              <a:rPr lang="en-US" dirty="0" smtClean="0"/>
              <a:t>ISATAP</a:t>
            </a:r>
          </a:p>
          <a:p>
            <a:pPr lvl="1"/>
            <a:r>
              <a:rPr lang="en-US" dirty="0" smtClean="0"/>
              <a:t>Uses DNS to find potential routers, Intra-Site only</a:t>
            </a:r>
          </a:p>
          <a:p>
            <a:r>
              <a:rPr lang="en-US" dirty="0" err="1" smtClean="0"/>
              <a:t>Teredo</a:t>
            </a:r>
            <a:endParaRPr lang="en-US" dirty="0" smtClean="0"/>
          </a:p>
          <a:p>
            <a:pPr lvl="1"/>
            <a:r>
              <a:rPr lang="en-US" dirty="0" smtClean="0"/>
              <a:t>Tunnel IPv6 packets within UDP</a:t>
            </a:r>
          </a:p>
          <a:p>
            <a:r>
              <a:rPr lang="en-US" dirty="0" smtClean="0"/>
              <a:t>Does your ISP support 6rd? (IPv4 tunnel)</a:t>
            </a:r>
          </a:p>
          <a:p>
            <a:r>
              <a:rPr lang="en-US" dirty="0" smtClean="0"/>
              <a:t>NAT64/DNS64 – NAT only IP4 only sites</a:t>
            </a:r>
          </a:p>
          <a:p>
            <a:r>
              <a:rPr lang="en-US" b="1" dirty="0" smtClean="0"/>
              <a:t>Dual Stack is </a:t>
            </a:r>
            <a:r>
              <a:rPr lang="en-US" b="1" dirty="0" smtClean="0"/>
              <a:t>Preferred</a:t>
            </a:r>
          </a:p>
          <a:p>
            <a:r>
              <a:rPr lang="en-US" b="1" dirty="0" smtClean="0"/>
              <a:t>Code for “Happy Eyeballs”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7721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IPv6 to a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</a:t>
            </a:r>
          </a:p>
          <a:p>
            <a:pPr lvl="1"/>
            <a:r>
              <a:rPr lang="en-US" dirty="0" smtClean="0"/>
              <a:t>ipv6 unicast-routing</a:t>
            </a:r>
          </a:p>
          <a:p>
            <a:pPr lvl="1"/>
            <a:r>
              <a:rPr lang="en-US" dirty="0" smtClean="0"/>
              <a:t>Ipv6 </a:t>
            </a:r>
            <a:r>
              <a:rPr lang="en-US" dirty="0" err="1" smtClean="0"/>
              <a:t>cef</a:t>
            </a:r>
            <a:endParaRPr lang="en-US" dirty="0" smtClean="0"/>
          </a:p>
          <a:p>
            <a:pPr lvl="1"/>
            <a:r>
              <a:rPr lang="en-US" dirty="0" smtClean="0"/>
              <a:t>Interface x</a:t>
            </a:r>
          </a:p>
          <a:p>
            <a:pPr lvl="2"/>
            <a:r>
              <a:rPr lang="en-US" dirty="0" err="1" smtClean="0"/>
              <a:t>Ip</a:t>
            </a:r>
            <a:r>
              <a:rPr lang="en-US" dirty="0" smtClean="0"/>
              <a:t> v6 address x/y (e.g. 2001:db8::2345.2345/126)</a:t>
            </a:r>
          </a:p>
          <a:p>
            <a:pPr lvl="1"/>
            <a:r>
              <a:rPr lang="en-US" dirty="0" smtClean="0"/>
              <a:t>ipv6 route address/bits interface</a:t>
            </a:r>
          </a:p>
          <a:p>
            <a:pPr lvl="2"/>
            <a:r>
              <a:rPr lang="en-US" dirty="0"/>
              <a:t>ipv6 route ::/0 </a:t>
            </a:r>
            <a:r>
              <a:rPr lang="en-US" dirty="0" smtClean="0"/>
              <a:t>Serial2/0     (i.e. default route to Serial 2/0)</a:t>
            </a:r>
          </a:p>
          <a:p>
            <a:r>
              <a:rPr lang="en-US" dirty="0" smtClean="0"/>
              <a:t>Tunnel if necessary</a:t>
            </a:r>
          </a:p>
          <a:p>
            <a:r>
              <a:rPr lang="en-US" dirty="0" smtClean="0"/>
              <a:t>Insure you have correct Firewall rules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66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and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give out IPv6 addresses if you can’t reach them.</a:t>
            </a:r>
          </a:p>
          <a:p>
            <a:r>
              <a:rPr lang="en-US" dirty="0" smtClean="0"/>
              <a:t>AAAA records for IPv6 name to address resolution</a:t>
            </a:r>
          </a:p>
          <a:p>
            <a:r>
              <a:rPr lang="en-US" dirty="0" smtClean="0"/>
              <a:t>IP6.arpa type PTR records for address lookup</a:t>
            </a:r>
          </a:p>
          <a:p>
            <a:pPr lvl="1"/>
            <a:r>
              <a:rPr lang="en-US" dirty="0">
                <a:hlinkClick r:id="rId2"/>
              </a:rPr>
              <a:t>http://www.zytrax.com/books/dns/ch3/#</a:t>
            </a:r>
            <a:r>
              <a:rPr lang="en-US" dirty="0" smtClean="0">
                <a:hlinkClick r:id="rId2"/>
              </a:rPr>
              <a:t>ipv6-calculator</a:t>
            </a:r>
            <a:endParaRPr lang="en-US" dirty="0"/>
          </a:p>
          <a:p>
            <a:r>
              <a:rPr lang="en-US" dirty="0" smtClean="0"/>
              <a:t>Test for IPv6 capability</a:t>
            </a:r>
          </a:p>
          <a:p>
            <a:pPr lvl="1"/>
            <a:r>
              <a:rPr lang="en-US" dirty="0">
                <a:hlinkClick r:id="rId3"/>
              </a:rPr>
              <a:t>http://test-ipv6.com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(Cox talks about having IPv6, Verizon started 2013)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02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required – stateless address assignment</a:t>
            </a:r>
          </a:p>
          <a:p>
            <a:r>
              <a:rPr lang="en-US" dirty="0" smtClean="0"/>
              <a:t>Do you want to be able to trace problems back to a specific user? Windows 7+, Mac OSX 10.7+ use Privacy Extensions by default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 can be Enabled in Linux, default disabled in Ubuntu</a:t>
            </a:r>
          </a:p>
          <a:p>
            <a:pPr lvl="1"/>
            <a:r>
              <a:rPr lang="en-US" b="1" dirty="0" smtClean="0"/>
              <a:t>net.ipv6.conf.eth0.use_tempaddr=2</a:t>
            </a:r>
            <a:endParaRPr lang="en-US" dirty="0" smtClean="0"/>
          </a:p>
          <a:p>
            <a:r>
              <a:rPr lang="en-US" dirty="0" smtClean="0"/>
              <a:t>Available in Windows Server 2008 </a:t>
            </a:r>
            <a:r>
              <a:rPr lang="en-US" dirty="0" smtClean="0"/>
              <a:t>R2 &amp; Linux</a:t>
            </a:r>
            <a:endParaRPr lang="en-US" dirty="0" smtClean="0"/>
          </a:p>
          <a:p>
            <a:pPr lvl="1"/>
            <a:r>
              <a:rPr lang="en-US" dirty="0" smtClean="0"/>
              <a:t>Set DNS Recursive Name Server</a:t>
            </a:r>
          </a:p>
          <a:p>
            <a:pPr lvl="1"/>
            <a:r>
              <a:rPr lang="en-US" dirty="0" smtClean="0"/>
              <a:t>Domain Search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and </a:t>
            </a:r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07322"/>
          </a:xfrm>
        </p:spPr>
        <p:txBody>
          <a:bodyPr>
            <a:normAutofit/>
          </a:bodyPr>
          <a:lstStyle/>
          <a:p>
            <a:r>
              <a:rPr lang="en-US" dirty="0" smtClean="0"/>
              <a:t>HOWTO at</a:t>
            </a:r>
          </a:p>
          <a:p>
            <a:pPr lvl="1"/>
            <a:r>
              <a:rPr lang="en-US" dirty="0"/>
              <a:t>http://www.tldp.org/HOWTO/Linux+IPv6-HOWTO/</a:t>
            </a:r>
            <a:endParaRPr lang="en-US" dirty="0" smtClean="0"/>
          </a:p>
          <a:p>
            <a:r>
              <a:rPr lang="en-US" dirty="0" smtClean="0"/>
              <a:t>Is your kernel IPv6 ready?</a:t>
            </a:r>
          </a:p>
          <a:p>
            <a:pPr lvl="1"/>
            <a:r>
              <a:rPr lang="en-US" dirty="0"/>
              <a:t>test -f /</a:t>
            </a:r>
            <a:r>
              <a:rPr lang="en-US" dirty="0" err="1"/>
              <a:t>proc</a:t>
            </a:r>
            <a:r>
              <a:rPr lang="en-US" dirty="0"/>
              <a:t>/net/if_inet6 &amp;&amp; echo </a:t>
            </a:r>
            <a:r>
              <a:rPr lang="en-US" dirty="0" smtClean="0"/>
              <a:t>"kernel </a:t>
            </a:r>
            <a:r>
              <a:rPr lang="en-US" dirty="0"/>
              <a:t>is IPv6 </a:t>
            </a:r>
            <a:r>
              <a:rPr lang="en-US" dirty="0" smtClean="0"/>
              <a:t>ready“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odprobe</a:t>
            </a:r>
            <a:r>
              <a:rPr lang="en-US" dirty="0" smtClean="0"/>
              <a:t> ipv6 </a:t>
            </a:r>
          </a:p>
          <a:p>
            <a:r>
              <a:rPr lang="en-US" dirty="0" smtClean="0"/>
              <a:t>Commands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ing6 &amp; traceroute6 (from </a:t>
            </a:r>
            <a:r>
              <a:rPr lang="en-US" dirty="0" err="1" smtClean="0"/>
              <a:t>iputils</a:t>
            </a:r>
            <a:r>
              <a:rPr lang="en-US" dirty="0" smtClean="0"/>
              <a:t>)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/>
              <a:t>p</a:t>
            </a:r>
            <a:r>
              <a:rPr lang="en-US" dirty="0" smtClean="0"/>
              <a:t>ing6 ff02::1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5017168"/>
            <a:ext cx="59245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0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IPv6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://ipv6.he.net/certification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Prove </a:t>
            </a:r>
            <a:r>
              <a:rPr lang="en-US" dirty="0"/>
              <a:t>that you have IPv6 connectivity</a:t>
            </a:r>
          </a:p>
          <a:p>
            <a:r>
              <a:rPr lang="en-US" dirty="0"/>
              <a:t>Prove that you have a working IPv6 web server</a:t>
            </a:r>
          </a:p>
          <a:p>
            <a:r>
              <a:rPr lang="en-US" dirty="0"/>
              <a:t>Prove that you have a working IPv6 email address</a:t>
            </a:r>
          </a:p>
          <a:p>
            <a:r>
              <a:rPr lang="en-US" dirty="0"/>
              <a:t>Prove that you have working forward IPv6 DNS</a:t>
            </a:r>
          </a:p>
          <a:p>
            <a:r>
              <a:rPr lang="en-US" dirty="0"/>
              <a:t>Prove that you have working reverse IPv6 DNS for your mail server</a:t>
            </a:r>
          </a:p>
          <a:p>
            <a:r>
              <a:rPr lang="en-US" dirty="0"/>
              <a:t>Prove that you have name servers with IPv6 addresses that can respond to queries via IPv6</a:t>
            </a:r>
          </a:p>
          <a:p>
            <a:r>
              <a:rPr lang="en-US" dirty="0"/>
              <a:t>Prove your knowledge of IPv6 technologies through quick and easy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is now alive on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2011 - </a:t>
            </a:r>
            <a:r>
              <a:rPr lang="en-US" dirty="0" smtClean="0"/>
              <a:t>Wo</a:t>
            </a:r>
            <a:r>
              <a:rPr lang="en-US" dirty="0" smtClean="0"/>
              <a:t>rld </a:t>
            </a:r>
            <a:r>
              <a:rPr lang="en-US" dirty="0" smtClean="0"/>
              <a:t>IPv6 </a:t>
            </a:r>
            <a:r>
              <a:rPr lang="en-US" dirty="0" smtClean="0"/>
              <a:t>Test</a:t>
            </a:r>
            <a:endParaRPr lang="en-US" dirty="0" smtClean="0"/>
          </a:p>
          <a:p>
            <a:r>
              <a:rPr lang="en-US" dirty="0"/>
              <a:t>June 6, 2012 </a:t>
            </a:r>
            <a:r>
              <a:rPr lang="en-US" dirty="0" smtClean="0"/>
              <a:t>- IPv6 </a:t>
            </a:r>
            <a:r>
              <a:rPr lang="en-US" dirty="0" smtClean="0"/>
              <a:t>World </a:t>
            </a:r>
            <a:r>
              <a:rPr lang="en-US" dirty="0" smtClean="0"/>
              <a:t>Launch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6317839"/>
            <a:ext cx="342055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IPv6 connectivity to Google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468" y="3249909"/>
            <a:ext cx="3597639" cy="26762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87243" y="5926202"/>
            <a:ext cx="3028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percentage of IPv6-enabled Autonomous Systems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34" y="3249909"/>
            <a:ext cx="5103318" cy="306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Services In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&gt; www.google.com</a:t>
            </a:r>
          </a:p>
          <a:p>
            <a:pPr marL="0" indent="0">
              <a:buNone/>
            </a:pPr>
            <a:r>
              <a:rPr lang="en-US" dirty="0"/>
              <a:t>Server:  google-public-dns-a.google.com</a:t>
            </a:r>
          </a:p>
          <a:p>
            <a:pPr marL="0" indent="0">
              <a:buNone/>
            </a:pPr>
            <a:r>
              <a:rPr lang="en-US" dirty="0"/>
              <a:t>Address:  8.8.8.8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Non-authoritative answer:</a:t>
            </a:r>
          </a:p>
          <a:p>
            <a:pPr marL="0" indent="0">
              <a:buNone/>
            </a:pPr>
            <a:r>
              <a:rPr lang="en-US" dirty="0"/>
              <a:t>www.google.com  internet address = 74.125.226.52</a:t>
            </a:r>
          </a:p>
          <a:p>
            <a:pPr marL="0" indent="0">
              <a:buNone/>
            </a:pPr>
            <a:r>
              <a:rPr lang="en-US" dirty="0"/>
              <a:t>www.google.com  internet address = 74.125.226.49</a:t>
            </a:r>
          </a:p>
          <a:p>
            <a:pPr marL="0" indent="0">
              <a:buNone/>
            </a:pPr>
            <a:r>
              <a:rPr lang="en-US" dirty="0"/>
              <a:t>www.google.com  internet address = 74.125.226.50</a:t>
            </a:r>
          </a:p>
          <a:p>
            <a:pPr marL="0" indent="0">
              <a:buNone/>
            </a:pPr>
            <a:r>
              <a:rPr lang="en-US" dirty="0"/>
              <a:t>www.google.com  internet address = 74.125.226.51</a:t>
            </a:r>
          </a:p>
          <a:p>
            <a:pPr marL="0" indent="0">
              <a:buNone/>
            </a:pPr>
            <a:r>
              <a:rPr lang="en-US" dirty="0"/>
              <a:t>www.google.com  internet address = 74.125.226.48</a:t>
            </a:r>
          </a:p>
          <a:p>
            <a:pPr marL="0" indent="0">
              <a:buNone/>
            </a:pPr>
            <a:r>
              <a:rPr lang="en-US" dirty="0"/>
              <a:t>www.google.com  AAAA IPv6 address = 2607:f8b0:4006:807::</a:t>
            </a:r>
            <a:r>
              <a:rPr lang="en-US" dirty="0" smtClean="0"/>
              <a:t>1011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Using IPv6?</a:t>
            </a:r>
          </a:p>
        </p:txBody>
      </p:sp>
    </p:spTree>
    <p:extLst>
      <p:ext uri="{BB962C8B-B14F-4D97-AF65-F5344CB8AC3E}">
        <p14:creationId xmlns:p14="http://schemas.microsoft.com/office/powerpoint/2010/main" val="8805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Using IPv6?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in Windows </a:t>
            </a:r>
            <a:r>
              <a:rPr lang="en-US" dirty="0" smtClean="0"/>
              <a:t>XP, Linux since 2.1.8</a:t>
            </a:r>
            <a:endParaRPr lang="en-US" dirty="0" smtClean="0"/>
          </a:p>
          <a:p>
            <a:r>
              <a:rPr lang="en-US" dirty="0" smtClean="0"/>
              <a:t>Standard in </a:t>
            </a:r>
            <a:r>
              <a:rPr lang="en-US" dirty="0" smtClean="0"/>
              <a:t>Vista+, Linux 2.5.x and 2.6.x kernel</a:t>
            </a:r>
            <a:endParaRPr lang="en-US" dirty="0" smtClean="0"/>
          </a:p>
          <a:p>
            <a:r>
              <a:rPr lang="en-US" dirty="0" err="1" smtClean="0"/>
              <a:t>MacOS</a:t>
            </a:r>
            <a:r>
              <a:rPr lang="en-US" dirty="0" smtClean="0"/>
              <a:t> X, Linux, BSD all prefer IPv6</a:t>
            </a:r>
          </a:p>
          <a:p>
            <a:pPr lvl="1"/>
            <a:r>
              <a:rPr lang="en-US" dirty="0" smtClean="0"/>
              <a:t>Lion uses Happy Eyeballs (use fastest response)</a:t>
            </a:r>
          </a:p>
          <a:p>
            <a:r>
              <a:rPr lang="en-US" dirty="0" smtClean="0"/>
              <a:t>Windows </a:t>
            </a:r>
            <a:r>
              <a:rPr lang="en-US" dirty="0" err="1" smtClean="0"/>
              <a:t>HomeGroup</a:t>
            </a:r>
            <a:r>
              <a:rPr lang="en-US" dirty="0" smtClean="0"/>
              <a:t> breaks if you disable IPv6</a:t>
            </a:r>
          </a:p>
          <a:p>
            <a:r>
              <a:rPr lang="en-US" dirty="0" err="1" smtClean="0"/>
              <a:t>DirectAccess</a:t>
            </a:r>
            <a:r>
              <a:rPr lang="en-US" dirty="0" smtClean="0"/>
              <a:t> and Remote Assistance require IPv6</a:t>
            </a:r>
          </a:p>
          <a:p>
            <a:r>
              <a:rPr lang="en-US" dirty="0" smtClean="0"/>
              <a:t>Your devices may be IPv6 ready</a:t>
            </a:r>
          </a:p>
          <a:p>
            <a:pPr lvl="1"/>
            <a:r>
              <a:rPr lang="en-US" dirty="0">
                <a:hlinkClick r:id="rId2"/>
              </a:rPr>
              <a:t>https://www.ipv6ready.org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5419" y="4718535"/>
            <a:ext cx="1657581" cy="198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42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619" y="127620"/>
            <a:ext cx="7886700" cy="1325563"/>
          </a:xfrm>
        </p:spPr>
        <p:txBody>
          <a:bodyPr/>
          <a:lstStyle/>
          <a:p>
            <a:r>
              <a:rPr lang="en-US" dirty="0" smtClean="0"/>
              <a:t>Differences Between IPv4 &amp; IPv6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0813" y="1079500"/>
            <a:ext cx="8850312" cy="5562600"/>
            <a:chOff x="146714" y="914400"/>
            <a:chExt cx="8850572" cy="556260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52400" y="914400"/>
              <a:ext cx="8839200" cy="5562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56949" y="1014341"/>
              <a:ext cx="8534400" cy="53737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016250" algn="l"/>
                  <a:tab pos="53022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3016250" algn="l"/>
                  <a:tab pos="53022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3016250" algn="l"/>
                  <a:tab pos="53022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3016250" algn="l"/>
                  <a:tab pos="53022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3016250" algn="l"/>
                  <a:tab pos="53022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16250" algn="l"/>
                  <a:tab pos="53022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16250" algn="l"/>
                  <a:tab pos="53022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16250" algn="l"/>
                  <a:tab pos="53022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16250" algn="l"/>
                  <a:tab pos="53022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30000"/>
                </a:spcBef>
              </a:pPr>
              <a:r>
                <a:rPr lang="en-US" sz="2000" b="1" dirty="0"/>
                <a:t>Feature	IPv4	IPv6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Address length	32 bits	128 bits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 err="1"/>
                <a:t>IPSec</a:t>
              </a:r>
              <a:r>
                <a:rPr lang="en-US" dirty="0"/>
                <a:t> support	Optional	Required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 err="1"/>
                <a:t>QoS</a:t>
              </a:r>
              <a:r>
                <a:rPr lang="en-US" dirty="0"/>
                <a:t> support	Some	Better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Fragmentation	Hosts and routers	Hosts only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Packet size	576 bytes	1280 bytes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Checksum in header	Yes	No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Options in header	Yes	No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Link-layer address resolution	ARP (broadcast)	Multicast Neighbor Discovery 			Message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Multicast membership	IGMP	Multicast Listener 				Discovery (MLD)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Router Discovery	Optional	Required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Uses broadcasts	Yes	No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Configuration	Manual, DHCP	Automatic, DHCP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DNS name queries	Uses A records	Uses AAAA records</a:t>
              </a:r>
            </a:p>
            <a:p>
              <a:pPr algn="l">
                <a:spcBef>
                  <a:spcPct val="30000"/>
                </a:spcBef>
              </a:pPr>
              <a:r>
                <a:rPr lang="en-US" dirty="0"/>
                <a:t>DNS reverse queries	Uses IN-ADDR.ARPA 	Uses IP6.arpa</a:t>
              </a: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46714" y="1027419"/>
              <a:ext cx="8850572" cy="5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85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Address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>
              <a:defRPr/>
            </a:pPr>
            <a:r>
              <a:rPr lang="en-US" dirty="0"/>
              <a:t>IPv6 address in binary form:</a:t>
            </a:r>
          </a:p>
          <a:p>
            <a:pPr marL="548640" lvl="1" indent="-182880">
              <a:buNone/>
              <a:defRPr/>
            </a:pPr>
            <a:r>
              <a:rPr lang="en-US" sz="1400" dirty="0" smtClean="0">
                <a:latin typeface="Courier New" pitchFamily="49" charset="0"/>
              </a:rPr>
              <a:t>0010000000000001110110111000001100000000000000000010111100111011</a:t>
            </a:r>
            <a:endParaRPr lang="en-US" sz="1400" dirty="0">
              <a:latin typeface="Courier New" pitchFamily="49" charset="0"/>
            </a:endParaRPr>
          </a:p>
          <a:p>
            <a:pPr marL="548640" lvl="1" indent="-182880">
              <a:buNone/>
              <a:defRPr/>
            </a:pPr>
            <a:r>
              <a:rPr lang="en-US" sz="1400" dirty="0">
                <a:latin typeface="Courier New" pitchFamily="49" charset="0"/>
              </a:rPr>
              <a:t>0000001010101010000000001111111111111110001010001001110001011010</a:t>
            </a:r>
          </a:p>
          <a:p>
            <a:pPr marL="274320">
              <a:defRPr/>
            </a:pPr>
            <a:r>
              <a:rPr lang="en-US" dirty="0"/>
              <a:t>Divided along 16-bit boundaries:</a:t>
            </a:r>
          </a:p>
          <a:p>
            <a:pPr marL="548640" lvl="1" indent="-182880">
              <a:buNone/>
              <a:defRPr/>
            </a:pPr>
            <a:r>
              <a:rPr lang="en-US" sz="1200" dirty="0" smtClean="0">
                <a:latin typeface="Courier New" pitchFamily="49" charset="0"/>
              </a:rPr>
              <a:t>0010000000000001   1101101110000011   </a:t>
            </a:r>
            <a:r>
              <a:rPr lang="en-US" sz="1200" dirty="0">
                <a:latin typeface="Courier New" pitchFamily="49" charset="0"/>
              </a:rPr>
              <a:t>0000000000000000   0010111100111011</a:t>
            </a:r>
          </a:p>
          <a:p>
            <a:pPr marL="548640" lvl="1" indent="-182880">
              <a:buNone/>
              <a:defRPr/>
            </a:pPr>
            <a:r>
              <a:rPr lang="en-US" sz="1200" dirty="0">
                <a:latin typeface="Courier New" pitchFamily="49" charset="0"/>
              </a:rPr>
              <a:t>0000001010101010   0000000011111111   1111111000101000   1001110001011010    </a:t>
            </a:r>
          </a:p>
          <a:p>
            <a:pPr marL="274320">
              <a:defRPr/>
            </a:pPr>
            <a:r>
              <a:rPr lang="en-US" dirty="0"/>
              <a:t>Each 16-bit block is converted to hexadecimal and delimited with colons:</a:t>
            </a:r>
          </a:p>
          <a:p>
            <a:pPr marL="548640" lvl="1" indent="-182880">
              <a:buNone/>
              <a:defRPr/>
            </a:pPr>
            <a:r>
              <a:rPr lang="en-US" dirty="0" smtClean="0"/>
              <a:t>2001:DB83:0000:2F3B:02AA:00FF:FE28:9C5A</a:t>
            </a:r>
            <a:endParaRPr lang="en-US" dirty="0"/>
          </a:p>
          <a:p>
            <a:pPr marL="274320">
              <a:defRPr/>
            </a:pPr>
            <a:r>
              <a:rPr lang="en-US" dirty="0"/>
              <a:t>Suppress leading </a:t>
            </a:r>
            <a:r>
              <a:rPr lang="en-US" dirty="0" err="1"/>
              <a:t>zeros</a:t>
            </a:r>
            <a:r>
              <a:rPr lang="en-US" dirty="0"/>
              <a:t> within each 16-bit block:</a:t>
            </a:r>
          </a:p>
          <a:p>
            <a:pPr marL="548640" lvl="1" indent="-182880">
              <a:buNone/>
              <a:defRPr/>
            </a:pPr>
            <a:r>
              <a:rPr lang="en-US" dirty="0" smtClean="0"/>
              <a:t>2001:DB83:0:2F3B:2AA:FF:FE28:9C5A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 One Block of </a:t>
            </a:r>
            <a:r>
              <a:rPr lang="en-US" dirty="0" err="1" smtClean="0"/>
              <a:t>Zeros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>
              <a:defRPr/>
            </a:pPr>
            <a:r>
              <a:rPr lang="en-US" dirty="0"/>
              <a:t>Some IPv6 addresses contain long sequences of </a:t>
            </a:r>
            <a:r>
              <a:rPr lang="en-US" dirty="0" err="1"/>
              <a:t>zeros</a:t>
            </a:r>
            <a:endParaRPr lang="en-US" dirty="0"/>
          </a:p>
          <a:p>
            <a:pPr marL="274320">
              <a:defRPr/>
            </a:pPr>
            <a:r>
              <a:rPr lang="en-US" dirty="0"/>
              <a:t>A single contiguous sequence of 16-bit blocks set to 0 can be compressed to “::” (double-colon) </a:t>
            </a:r>
          </a:p>
          <a:p>
            <a:pPr marL="274320">
              <a:defRPr/>
            </a:pPr>
            <a:r>
              <a:rPr lang="en-US" dirty="0"/>
              <a:t>Example:</a:t>
            </a:r>
          </a:p>
          <a:p>
            <a:pPr marL="548640" lvl="1" indent="-182880">
              <a:defRPr/>
            </a:pPr>
            <a:r>
              <a:rPr lang="en-US" sz="2000" dirty="0"/>
              <a:t>FE80:0:0:0:2AA:FF:FE9A:4CA2 becomes FE80::2AA:FF:FE9A:4CA2</a:t>
            </a:r>
          </a:p>
          <a:p>
            <a:pPr marL="548640" lvl="1" indent="-182880">
              <a:defRPr/>
            </a:pPr>
            <a:r>
              <a:rPr lang="en-US" sz="2000" dirty="0"/>
              <a:t>FF02:0:0:0:0:0:0:2 becomes FF02::2</a:t>
            </a:r>
          </a:p>
          <a:p>
            <a:pPr marL="274320">
              <a:defRPr/>
            </a:pPr>
            <a:r>
              <a:rPr lang="en-US" dirty="0"/>
              <a:t>Cannot use zero compression to include part of a 16-bit block</a:t>
            </a:r>
          </a:p>
          <a:p>
            <a:pPr marL="548640" lvl="1" indent="-182880">
              <a:defRPr/>
            </a:pPr>
            <a:r>
              <a:rPr lang="en-US" sz="2000" dirty="0"/>
              <a:t>FF02:30:0:0:0:0:0:5 does not become FF02:3::5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1199</Words>
  <Application>Microsoft Office PowerPoint</Application>
  <PresentationFormat>On-screen Show (4:3)</PresentationFormat>
  <Paragraphs>261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Wingdings</vt:lpstr>
      <vt:lpstr>Office Theme</vt:lpstr>
      <vt:lpstr>Getting Started With IPv6</vt:lpstr>
      <vt:lpstr>We Need IPv6</vt:lpstr>
      <vt:lpstr>IPv6 is now alive on the Internet</vt:lpstr>
      <vt:lpstr>Major Services In IPv6</vt:lpstr>
      <vt:lpstr>Are You Using IPv6?</vt:lpstr>
      <vt:lpstr>Are You Using IPv6?</vt:lpstr>
      <vt:lpstr>Differences Between IPv4 &amp; IPv6</vt:lpstr>
      <vt:lpstr>IPv6 Address Format</vt:lpstr>
      <vt:lpstr>Compress One Block of Zeros</vt:lpstr>
      <vt:lpstr>Key Address Prefixes</vt:lpstr>
      <vt:lpstr>Types of IPv6 Addresses</vt:lpstr>
      <vt:lpstr>Aggregatable Global Unicast Addresses</vt:lpstr>
      <vt:lpstr>Link-Local Addresses</vt:lpstr>
      <vt:lpstr>IPv6 Addresses for a Host</vt:lpstr>
      <vt:lpstr>IPv6 Interface Identifiers</vt:lpstr>
      <vt:lpstr>Conversion of an IEEE 802 Address to an EUI-64 Address</vt:lpstr>
      <vt:lpstr>Plan for your IPv6 Move</vt:lpstr>
      <vt:lpstr>How to Get an IPv6 Address</vt:lpstr>
      <vt:lpstr>Plan Your Address Allocation</vt:lpstr>
      <vt:lpstr>Transitional Technologies</vt:lpstr>
      <vt:lpstr>Add IPv6 to a router</vt:lpstr>
      <vt:lpstr>DNS and IPv6</vt:lpstr>
      <vt:lpstr>DHCP and IPv6</vt:lpstr>
      <vt:lpstr>Linux and IPv6</vt:lpstr>
      <vt:lpstr>Free IPv6 Certification</vt:lpstr>
    </vt:vector>
  </TitlesOfParts>
  <Company>Rocky Hill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Walter Horowitz</dc:creator>
  <cp:lastModifiedBy>Walter Horowitz</cp:lastModifiedBy>
  <cp:revision>52</cp:revision>
  <dcterms:created xsi:type="dcterms:W3CDTF">2014-03-19T14:49:48Z</dcterms:created>
  <dcterms:modified xsi:type="dcterms:W3CDTF">2014-04-10T22:32:59Z</dcterms:modified>
</cp:coreProperties>
</file>