
<file path=[Content_Types].xml><?xml version="1.0" encoding="utf-8"?>
<Types xmlns="http://schemas.openxmlformats.org/package/2006/content-types">
  <Override PartName="/_rels/.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9.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3.xml.rels" ContentType="application/vnd.openxmlformats-package.relationships+xml"/>
  <Override PartName="/ppt/slides/_rels/slide1.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_rels/presentation.xml.rels" ContentType="application/vnd.openxmlformats-package.relationships+xml"/>
  <Override PartName="/ppt/media/image9.png" ContentType="image/png"/>
  <Override PartName="/ppt/media/image8.png" ContentType="image/png"/>
  <Override PartName="/ppt/media/image7.png" ContentType="image/png"/>
  <Override PartName="/ppt/media/image6.png" ContentType="image/png"/>
  <Override PartName="/ppt/media/image10.png" ContentType="image/png"/>
  <Override PartName="/ppt/media/image5.png" ContentType="image/png"/>
  <Override PartName="/ppt/media/image1.png" ContentType="image/png"/>
  <Override PartName="/ppt/media/image2.png" ContentType="image/png"/>
  <Override PartName="/ppt/media/image3.png" ContentType="image/png"/>
  <Override PartName="/ppt/media/image4.png" ContentType="image/png"/>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37" name="" descr=""/>
          <p:cNvPicPr/>
          <p:nvPr/>
        </p:nvPicPr>
        <p:blipFill>
          <a:blip r:embed="rId2"/>
          <a:stretch/>
        </p:blipFill>
        <p:spPr>
          <a:xfrm>
            <a:off x="2292120" y="1768680"/>
            <a:ext cx="5495040" cy="4384440"/>
          </a:xfrm>
          <a:prstGeom prst="rect">
            <a:avLst/>
          </a:prstGeom>
          <a:ln>
            <a:noFill/>
          </a:ln>
        </p:spPr>
      </p:pic>
      <p:pic>
        <p:nvPicPr>
          <p:cNvPr id="38" name="" descr=""/>
          <p:cNvPicPr/>
          <p:nvPr/>
        </p:nvPicPr>
        <p:blipFill>
          <a:blip r:embed="rId3"/>
          <a:stretch/>
        </p:blipFill>
        <p:spPr>
          <a:xfrm>
            <a:off x="2292120" y="1768680"/>
            <a:ext cx="5495040" cy="4384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Click to edit the title text format</a:t>
            </a:r>
            <a:endParaRPr b="0"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en-US" sz="1400" spc="-1" strike="noStrike">
                <a:solidFill>
                  <a:srgbClr val="000000"/>
                </a:solidFill>
                <a:uFill>
                  <a:solidFill>
                    <a:srgbClr val="ffffff"/>
                  </a:solidFill>
                </a:uFill>
                <a:latin typeface="Times New Roman"/>
              </a:rPr>
              <a:t>&lt;date/time&gt;</a:t>
            </a:r>
            <a:endParaRPr b="0" lang="en-US"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en-US" sz="1400" spc="-1" strike="noStrike">
                <a:solidFill>
                  <a:srgbClr val="000000"/>
                </a:solidFill>
                <a:uFill>
                  <a:solidFill>
                    <a:srgbClr val="ffffff"/>
                  </a:solidFill>
                </a:uFill>
                <a:latin typeface="Times New Roman"/>
              </a:rPr>
              <a:t>&lt;footer&gt;</a:t>
            </a:r>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89F1DBE7-E1C6-4B55-BC76-2FFEAD5B2AD5}" type="slidenum">
              <a:rPr b="0" lang="en-US" sz="1400" spc="-1" strike="noStrike">
                <a:solidFill>
                  <a:srgbClr val="000000"/>
                </a:solidFill>
                <a:uFill>
                  <a:solidFill>
                    <a:srgbClr val="ffffff"/>
                  </a:solidFill>
                </a:uFill>
                <a:latin typeface="Times New Roman"/>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hyperlink" Target="http://www.smithsonianmag.com/smart-news/you-can-help-decode-thousands-top-secret-civil-war-telegrams-180959561/" TargetMode="External"/><Relationship Id="rId2" Type="http://schemas.openxmlformats.org/officeDocument/2006/relationships/hyperlink" Target="https://www.zooniverse.org/projects/zooniverse/decoding-the-civil-war" TargetMode="External"/><Relationship Id="rId3" Type="http://schemas.openxmlformats.org/officeDocument/2006/relationships/hyperlink" Target="https://www.zooniverse.org/projects/zooniverse/decoding-the-civil-war/about/education" TargetMode="External"/><Relationship Id="rId4" Type="http://schemas.openxmlformats.org/officeDocument/2006/relationships/hyperlink" Target="https://blog.decodingthecivilwar.org/" TargetMode="External"/><Relationship Id="rId5" Type="http://schemas.openxmlformats.org/officeDocument/2006/relationships/hyperlink" Target="https://web.archive.org/web/20160628222057/http://www.c3teachers.org/wp-content/uploads/2016/01/Anatomy-of-a-Cipher.pdf" TargetMode="External"/><Relationship Id="rId6"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hyperlink" Target="https://web.archive.org/web/20160628222057/http://www.c3teachers.org/wp-content/uploads/2016/01/Anatomy-of-a-Cipher.pdf" TargetMode="External"/><Relationship Id="rId2"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0.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2.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Transposition Ciphers </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in Historical Context </a:t>
            </a:r>
            <a:endParaRPr b="0" lang="en-US" sz="4400" spc="-1" strike="noStrike">
              <a:solidFill>
                <a:srgbClr val="000000"/>
              </a:solidFill>
              <a:uFill>
                <a:solidFill>
                  <a:srgbClr val="ffffff"/>
                </a:solidFill>
              </a:uFill>
              <a:latin typeface="Arial"/>
            </a:endParaRPr>
          </a:p>
        </p:txBody>
      </p:sp>
      <p:sp>
        <p:nvSpPr>
          <p:cNvPr id="40" name="TextShape 2"/>
          <p:cNvSpPr txBox="1"/>
          <p:nvPr/>
        </p:nvSpPr>
        <p:spPr>
          <a:xfrm>
            <a:off x="504000" y="1769040"/>
            <a:ext cx="9071640" cy="4384440"/>
          </a:xfrm>
          <a:prstGeom prst="rect">
            <a:avLst/>
          </a:prstGeom>
          <a:noFill/>
          <a:ln>
            <a:noFill/>
          </a:ln>
        </p:spPr>
        <p:txBody>
          <a:bodyPr lIns="0" rIns="0" tIns="0" bIns="0" anchor="ctr"/>
          <a:p>
            <a:pPr marL="216000" indent="-216000" algn="ctr">
              <a:buClr>
                <a:srgbClr val="000000"/>
              </a:buClr>
              <a:buSzPct val="45000"/>
              <a:buFont typeface="Wingdings" charset="2"/>
              <a:buChar char=""/>
            </a:pPr>
            <a:r>
              <a:rPr b="0" lang="en-US" sz="3200" spc="-1" strike="noStrike">
                <a:solidFill>
                  <a:srgbClr val="000000"/>
                </a:solidFill>
                <a:uFill>
                  <a:solidFill>
                    <a:srgbClr val="ffffff"/>
                  </a:solidFill>
                </a:uFill>
                <a:latin typeface="Arial"/>
              </a:rPr>
              <a:t>William Ricker</a:t>
            </a:r>
            <a:endParaRPr b="0" lang="en-US" sz="3200" spc="-1" strike="noStrike">
              <a:solidFill>
                <a:srgbClr val="000000"/>
              </a:solidFill>
              <a:uFill>
                <a:solidFill>
                  <a:srgbClr val="ffffff"/>
                </a:solidFill>
              </a:uFill>
              <a:latin typeface="Arial"/>
            </a:endParaRPr>
          </a:p>
          <a:p>
            <a:pPr marL="216000" indent="-216000" algn="ctr">
              <a:buClr>
                <a:srgbClr val="000000"/>
              </a:buClr>
              <a:buSzPct val="45000"/>
              <a:buFont typeface="Wingdings" charset="2"/>
              <a:buChar char=""/>
            </a:pPr>
            <a:r>
              <a:rPr b="0" lang="en-US" sz="3200" spc="-1" strike="noStrike">
                <a:solidFill>
                  <a:srgbClr val="000000"/>
                </a:solidFill>
                <a:uFill>
                  <a:solidFill>
                    <a:srgbClr val="ffffff"/>
                  </a:solidFill>
                </a:uFill>
                <a:latin typeface="Arial"/>
              </a:rPr>
              <a:t>© 2016</a:t>
            </a:r>
            <a:endParaRPr b="0" lang="en-US" sz="3200" spc="-1" strike="noStrike">
              <a:solidFill>
                <a:srgbClr val="000000"/>
              </a:solidFill>
              <a:uFill>
                <a:solidFill>
                  <a:srgbClr val="ffffff"/>
                </a:solidFill>
              </a:uFill>
              <a:latin typeface="Arial"/>
            </a:endParaRPr>
          </a:p>
          <a:p>
            <a:pPr marL="216000" indent="-216000" algn="ctr">
              <a:buClr>
                <a:srgbClr val="000000"/>
              </a:buClr>
              <a:buSzPct val="45000"/>
              <a:buFont typeface="Wingdings" charset="2"/>
              <a:buChar char=""/>
            </a:pPr>
            <a:r>
              <a:rPr b="0" lang="en-US" sz="3200" spc="-1" strike="noStrike">
                <a:solidFill>
                  <a:srgbClr val="000000"/>
                </a:solidFill>
                <a:uFill>
                  <a:solidFill>
                    <a:srgbClr val="ffffff"/>
                  </a:solidFill>
                </a:uFill>
                <a:latin typeface="Arial"/>
              </a:rPr>
              <a:t>CC-BY-SA</a:t>
            </a:r>
            <a:endParaRPr b="0" lang="en-US" sz="3200" spc="-1" strike="noStrike">
              <a:solidFill>
                <a:srgbClr val="000000"/>
              </a:solidFill>
              <a:uFill>
                <a:solidFill>
                  <a:srgbClr val="ffffff"/>
                </a:solidFill>
              </a:u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Transposition Ciphers</a:t>
            </a:r>
            <a:endParaRPr b="0" lang="en-US" sz="4400" spc="-1" strike="noStrike">
              <a:solidFill>
                <a:srgbClr val="000000"/>
              </a:solidFill>
              <a:uFill>
                <a:solidFill>
                  <a:srgbClr val="ffffff"/>
                </a:solidFill>
              </a:uFill>
              <a:latin typeface="Arial"/>
            </a:endParaRPr>
          </a:p>
        </p:txBody>
      </p:sp>
      <p:sp>
        <p:nvSpPr>
          <p:cNvPr id="62"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Scytale (Wikipedia image)</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Grilles (primitive)</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Rail fence (combines with bifid substitution naturally)</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Columnar</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Double</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Variations</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Disrupted ( Voids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Myszkowski (POTATO, TOMATO)</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Unpadded / Ragged</a:t>
            </a:r>
            <a:endParaRPr b="0" lang="en-US" sz="2800" spc="-1" strike="noStrike">
              <a:solidFill>
                <a:srgbClr val="000000"/>
              </a:solidFill>
              <a:uFill>
                <a:solidFill>
                  <a:srgbClr val="ffffff"/>
                </a:solidFill>
              </a:uFill>
              <a:latin typeface="Arial"/>
            </a:endParaRPr>
          </a:p>
        </p:txBody>
      </p:sp>
      <p:pic>
        <p:nvPicPr>
          <p:cNvPr id="63" name="" descr=""/>
          <p:cNvPicPr/>
          <p:nvPr/>
        </p:nvPicPr>
        <p:blipFill>
          <a:blip r:embed="rId1"/>
          <a:stretch/>
        </p:blipFill>
        <p:spPr>
          <a:xfrm>
            <a:off x="6845040" y="1297800"/>
            <a:ext cx="2847600" cy="1628280"/>
          </a:xfrm>
          <a:prstGeom prst="rect">
            <a:avLst/>
          </a:prstGeom>
          <a:ln>
            <a:noFill/>
          </a:ln>
        </p:spPr>
      </p:pic>
      <p:sp>
        <p:nvSpPr>
          <p:cNvPr id="64" name="TextShape 3"/>
          <p:cNvSpPr txBox="1"/>
          <p:nvPr/>
        </p:nvSpPr>
        <p:spPr>
          <a:xfrm>
            <a:off x="6035040" y="3349440"/>
            <a:ext cx="3142800" cy="3142800"/>
          </a:xfrm>
          <a:prstGeom prst="rect">
            <a:avLst/>
          </a:prstGeom>
          <a:blipFill>
            <a:blip r:embed="rId2"/>
            <a:stretch>
              <a:fillRect/>
            </a:stretch>
          </a:blipFill>
          <a:ln>
            <a:noFill/>
          </a:ln>
        </p:spPr>
        <p:txBody>
          <a:bodyPr lIns="90000" rIns="90000" tIns="45000" bIns="45000" anchor="ctr"/>
          <a:p>
            <a:pPr algn="ctr"/>
            <a:r>
              <a:rPr b="0" lang="en-US" sz="1800" spc="-1" strike="noStrike">
                <a:solidFill>
                  <a:srgbClr val="000000"/>
                </a:solidFill>
                <a:uFill>
                  <a:solidFill>
                    <a:srgbClr val="ffffff"/>
                  </a:solidFill>
                </a:uFill>
                <a:latin typeface="Arial"/>
              </a:rPr>
              <a:t>u</a:t>
            </a:r>
            <a:endParaRPr b="0" lang="en-US" sz="1800" spc="-1" strike="noStrike">
              <a:solidFill>
                <a:srgbClr val="000000"/>
              </a:solidFill>
              <a:uFill>
                <a:solidFill>
                  <a:srgbClr val="ffffff"/>
                </a:solidFill>
              </a:uFill>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Transposition  -</a:t>
            </a:r>
            <a:endParaRPr b="0" lang="en-US" sz="4400" spc="-1" strike="noStrike">
              <a:solidFill>
                <a:srgbClr val="000000"/>
              </a:solidFill>
              <a:uFill>
                <a:solidFill>
                  <a:srgbClr val="ffffff"/>
                </a:solidFill>
              </a:uFill>
              <a:latin typeface="Arial"/>
            </a:endParaRPr>
          </a:p>
        </p:txBody>
      </p:sp>
      <p:sp>
        <p:nvSpPr>
          <p:cNvPr id="66"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r>
              <a:rPr b="0" lang="en-US" sz="3200" spc="-1" strike="noStrike">
                <a:solidFill>
                  <a:srgbClr val="000000"/>
                </a:solidFill>
                <a:uFill>
                  <a:solidFill>
                    <a:srgbClr val="ffffff"/>
                  </a:solidFill>
                </a:uFill>
                <a:latin typeface="Arial"/>
              </a:rPr>
              <a:t>Disadvantages</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limited key-space</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Shape choices of key are tied to size of message trivially</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Error prone by hand</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And the More-secure variations are more error prone (and may be </a:t>
            </a:r>
            <a:r>
              <a:rPr b="0" lang="en-US" sz="2400" spc="-1" strike="noStrike">
                <a:solidFill>
                  <a:srgbClr val="000000"/>
                </a:solidFill>
                <a:uFill>
                  <a:solidFill>
                    <a:srgbClr val="ffffff"/>
                  </a:solidFill>
                </a:uFill>
                <a:latin typeface="Romande ADF Script Std"/>
              </a:rPr>
              <a:t>complication illusoire</a:t>
            </a:r>
            <a:r>
              <a:rPr b="0" lang="en-US" sz="2400" spc="-1" strike="noStrike">
                <a:solidFill>
                  <a:srgbClr val="000000"/>
                </a:solidFill>
                <a:uFill>
                  <a:solidFill>
                    <a:srgbClr val="ffffff"/>
                  </a:solidFill>
                </a:uFill>
                <a:latin typeface="Arial"/>
              </a:rPr>
              <a:t>)</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Frequency analysis matches input</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Discloses transposition in use</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And/or discloses input language or prior substitution's frequencey </a:t>
            </a:r>
            <a:endParaRPr b="0" lang="en-US" sz="24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Advantages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Cryptanalysis requires either probable word or 'depth' on a key</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Simplest substitution does not; yields to entropy  </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But 'the' may be enough of a probable word</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 </a:t>
            </a:r>
            <a:endParaRPr b="0" lang="en-US" sz="2400" spc="-1" strike="noStrike">
              <a:solidFill>
                <a:srgbClr val="000000"/>
              </a:solidFill>
              <a:uFill>
                <a:solidFill>
                  <a:srgbClr val="ffffff"/>
                </a:solidFill>
              </a:u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Historic Example 1. USMTC (Y-150)</a:t>
            </a:r>
            <a:endParaRPr b="0" lang="en-US" sz="4400" spc="-1" strike="noStrike">
              <a:solidFill>
                <a:srgbClr val="000000"/>
              </a:solidFill>
              <a:uFill>
                <a:solidFill>
                  <a:srgbClr val="ffffff"/>
                </a:solidFill>
              </a:uFill>
              <a:latin typeface="Arial"/>
            </a:endParaRPr>
          </a:p>
        </p:txBody>
      </p:sp>
      <p:sp>
        <p:nvSpPr>
          <p:cNvPr id="68"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Smithsonian/Zooniverse/ Huntington Library Citizen-science initiative to transcribe Lincoln's war telegrams “Decoding the Civil War”</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100" spc="-1" strike="noStrike">
                <a:solidFill>
                  <a:srgbClr val="000000"/>
                </a:solidFill>
                <a:uFill>
                  <a:solidFill>
                    <a:srgbClr val="ffffff"/>
                  </a:solidFill>
                </a:uFill>
                <a:latin typeface="Arial"/>
                <a:hlinkClick r:id="rId1"/>
              </a:rPr>
              <a:t>http://www.smithsonianmag.com/smart-news/you-can-help-decode-thousands-top-secret-civil-war-telegrams-180959561/</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100" spc="-1" strike="noStrike">
                <a:solidFill>
                  <a:srgbClr val="000000"/>
                </a:solidFill>
                <a:uFill>
                  <a:solidFill>
                    <a:srgbClr val="ffffff"/>
                  </a:solidFill>
                </a:uFill>
                <a:latin typeface="Arial"/>
                <a:hlinkClick r:id="rId2"/>
              </a:rPr>
              <a:t>https://www.zooniverse.org/projects/zooniverse/decoding-the-civil-war</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100" spc="-1" strike="noStrike">
                <a:solidFill>
                  <a:srgbClr val="000000"/>
                </a:solidFill>
                <a:uFill>
                  <a:solidFill>
                    <a:srgbClr val="ffffff"/>
                  </a:solidFill>
                </a:uFill>
                <a:latin typeface="Arial"/>
                <a:hlinkClick r:id="rId3"/>
              </a:rPr>
              <a:t>https://www.zooniverse.org/projects/zooniverse/decoding-the-civil-war/about/education</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100" spc="-1" strike="noStrike">
                <a:solidFill>
                  <a:srgbClr val="000000"/>
                </a:solidFill>
                <a:uFill>
                  <a:solidFill>
                    <a:srgbClr val="ffffff"/>
                  </a:solidFill>
                </a:uFill>
                <a:latin typeface="Arial"/>
                <a:hlinkClick r:id="rId4"/>
              </a:rPr>
              <a:t>https://blog.decodingthecivilwar.org/</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100" spc="-1" strike="noStrike">
                <a:solidFill>
                  <a:srgbClr val="000000"/>
                </a:solidFill>
                <a:uFill>
                  <a:solidFill>
                    <a:srgbClr val="ffffff"/>
                  </a:solidFill>
                </a:uFill>
                <a:latin typeface="Arial"/>
                <a:hlinkClick r:id="rId5"/>
              </a:rPr>
              <a:t>https://web.archive.org/web/20160628222057/http://www.c3teachers.org/wp-content/uploads/2016/01/Anatomy-of-a-Cipher.pdf</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i="1" lang="en-US" sz="2800" spc="-1" strike="noStrike">
                <a:solidFill>
                  <a:srgbClr val="000000"/>
                </a:solidFill>
                <a:uFill>
                  <a:solidFill>
                    <a:srgbClr val="ffffff"/>
                  </a:solidFill>
                </a:uFill>
                <a:latin typeface="Times New Roman"/>
              </a:rPr>
              <a:t>Really looking for transcribers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See also William Rattle Plum, </a:t>
            </a:r>
            <a:r>
              <a:rPr b="0" lang="en-US" sz="2800" spc="-1" strike="noStrike" u="sng">
                <a:solidFill>
                  <a:srgbClr val="000000"/>
                </a:solidFill>
                <a:uFill>
                  <a:solidFill>
                    <a:srgbClr val="ffffff"/>
                  </a:solidFill>
                </a:uFill>
                <a:latin typeface="Arial"/>
              </a:rPr>
              <a:t>The Military Telegraph during the Civil War in the United States v1 &amp; v2</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https://archive.org/search.php?query=Plum%2C%20William%20Rattle </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 </a:t>
            </a:r>
            <a:endParaRPr b="0" lang="en-US" sz="2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Lincoln's War Dept Code</a:t>
            </a:r>
            <a:endParaRPr b="0" lang="en-US" sz="4400" spc="-1" strike="noStrike">
              <a:solidFill>
                <a:srgbClr val="000000"/>
              </a:solidFill>
              <a:uFill>
                <a:solidFill>
                  <a:srgbClr val="ffffff"/>
                </a:solidFill>
              </a:uFill>
              <a:latin typeface="Arial"/>
            </a:endParaRPr>
          </a:p>
        </p:txBody>
      </p:sp>
      <p:sp>
        <p:nvSpPr>
          <p:cNvPr id="70" name="TextShape 2"/>
          <p:cNvSpPr txBox="1"/>
          <p:nvPr/>
        </p:nvSpPr>
        <p:spPr>
          <a:xfrm>
            <a:off x="504000" y="1769040"/>
            <a:ext cx="4799520" cy="545472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Nomenclator code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With multiple replacements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Single-part</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Does not include small /common words</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But recommends punning homophony </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Anna Police = Anapolis (will fractionate)</a:t>
            </a:r>
            <a:endParaRPr b="0" lang="en-US" sz="20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Tooth = To The, Toby = to be  (won't help anagramming)</a:t>
            </a:r>
            <a:endParaRPr b="0" lang="en-US" sz="20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Superencrypted by Transposition</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Route encryption by words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Words are easier in manual telegraphy</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Columnar variant with reversed columns (typically alternately but 2^N choices)</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Prefix of 3 blind (commencement) words  to indicate the columns &amp; Route and lines.</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Suffix of a blind word after each column as a buffer, ?indicating which it was?</a:t>
            </a:r>
            <a:endParaRPr b="0" lang="en-US" sz="24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71" name="TextShape 3"/>
          <p:cNvSpPr txBox="1"/>
          <p:nvPr/>
        </p:nvSpPr>
        <p:spPr>
          <a:xfrm>
            <a:off x="5303520" y="1769040"/>
            <a:ext cx="4572000" cy="4406760"/>
          </a:xfrm>
          <a:prstGeom prst="rect">
            <a:avLst/>
          </a:prstGeom>
          <a:noFill/>
          <a:ln>
            <a:noFill/>
          </a:ln>
        </p:spPr>
        <p:txBody>
          <a:bodyPr lIns="90000" rIns="90000" tIns="45000" bIns="45000"/>
          <a:p>
            <a:r>
              <a:rPr b="0" lang="en-US" sz="1200" spc="-1" strike="noStrike">
                <a:solidFill>
                  <a:srgbClr val="000000"/>
                </a:solidFill>
                <a:uFill>
                  <a:solidFill>
                    <a:srgbClr val="ffffff"/>
                  </a:solidFill>
                </a:uFill>
                <a:latin typeface="Bitstream Vera Serif"/>
              </a:rPr>
              <a:t>U.S. MILITARY TELEGRAPH.</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Apr 12 1865</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By Telegraph from War Dept</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To J. H. Emerick</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Whats next news I the prayers I to while coming star</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what you you mean dispatch zebra I you spirit there</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understanding any if the piloted your offer there such of</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any and have was I to Emma never seen of of no toby</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Zodiac on there is with what remains yoke as sign my</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sign temper acted in to paradise flood over weitzel abe</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remember pekin that my walnut to form such why not</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say may it if together there you have spoken matter have senses shelter bardie not galway in manifested torch letter in no bologne plenty dont sign me you legislature me appeared but bearing out unity in your prayers while doubt the is the is pedlar draw you down</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T. T. Eckert</a:t>
            </a:r>
            <a:endParaRPr b="0" lang="en-US" sz="1800" spc="-1" strike="noStrike">
              <a:solidFill>
                <a:srgbClr val="000000"/>
              </a:solidFill>
              <a:uFill>
                <a:solidFill>
                  <a:srgbClr val="ffffff"/>
                </a:solidFill>
              </a:uFill>
              <a:latin typeface="Arial"/>
            </a:endParaRPr>
          </a:p>
          <a:p>
            <a:r>
              <a:rPr b="0" lang="en-US" sz="1200" spc="-1" strike="noStrike">
                <a:solidFill>
                  <a:srgbClr val="000000"/>
                </a:solidFill>
                <a:uFill>
                  <a:solidFill>
                    <a:srgbClr val="ffffff"/>
                  </a:solidFill>
                </a:uFill>
                <a:latin typeface="Bitstream Vera Serif"/>
              </a:rPr>
              <a:t>123</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From “Anatomy of a Cipher” Daniel W. Stowell</a:t>
            </a:r>
            <a:r>
              <a:rPr b="0" lang="en-US" sz="1200" spc="-1" strike="noStrike">
                <a:solidFill>
                  <a:srgbClr val="000000"/>
                </a:solidFill>
                <a:uFill>
                  <a:solidFill>
                    <a:srgbClr val="ffffff"/>
                  </a:solidFill>
                </a:uFill>
                <a:latin typeface="Arial"/>
              </a:rPr>
              <a:t> </a:t>
            </a:r>
            <a:r>
              <a:rPr b="0" lang="en-US" sz="1200" spc="-1" strike="noStrike">
                <a:solidFill>
                  <a:srgbClr val="000000"/>
                </a:solidFill>
                <a:uFill>
                  <a:solidFill>
                    <a:srgbClr val="ffffff"/>
                  </a:solidFill>
                </a:uFill>
                <a:latin typeface="Arial"/>
                <a:hlinkClick r:id="rId1"/>
              </a:rPr>
              <a:t>https://web.archive.org/web/20160628222057/http://www.c3teachers.org/wp-content/uploads/2016/01/Anatomy-of-a-Cipher.pdf</a:t>
            </a:r>
            <a:endParaRPr b="0" lang="en-US" sz="1800" spc="-1" strike="noStrike">
              <a:solidFill>
                <a:srgbClr val="000000"/>
              </a:solidFill>
              <a:uFill>
                <a:solidFill>
                  <a:srgbClr val="ffffff"/>
                </a:solidFill>
              </a:u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Decryption</a:t>
            </a:r>
            <a:endParaRPr b="0" lang="en-US" sz="4400" spc="-1" strike="noStrike">
              <a:solidFill>
                <a:srgbClr val="000000"/>
              </a:solidFill>
              <a:uFill>
                <a:solidFill>
                  <a:srgbClr val="ffffff"/>
                </a:solidFill>
              </a:uFill>
              <a:latin typeface="Arial"/>
            </a:endParaRPr>
          </a:p>
        </p:txBody>
      </p:sp>
      <p:sp>
        <p:nvSpPr>
          <p:cNvPr id="73"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Note check 123 is 2 less than body count 125. It's the original's count ! !</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To Emerick, From Eckert – those are the Operators. Routing to operator with inner addressee.</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a:t>
            </a:r>
            <a:r>
              <a:rPr b="1" lang="en-US" sz="3200" spc="-1" strike="noStrike" u="sng">
                <a:solidFill>
                  <a:srgbClr val="000000"/>
                </a:solidFill>
                <a:uFill>
                  <a:solidFill>
                    <a:srgbClr val="ffffff"/>
                  </a:solidFill>
                </a:uFill>
                <a:latin typeface="Arial"/>
              </a:rPr>
              <a:t>Whats next news</a:t>
            </a:r>
            <a:r>
              <a:rPr b="0" lang="en-US" sz="3200" spc="-1" strike="noStrike">
                <a:solidFill>
                  <a:srgbClr val="000000"/>
                </a:solidFill>
                <a:uFill>
                  <a:solidFill>
                    <a:srgbClr val="ffffff"/>
                  </a:solidFill>
                </a:uFill>
                <a:latin typeface="Arial"/>
              </a:rPr>
              <a:t> </a:t>
            </a:r>
            <a:r>
              <a:rPr b="0" lang="en-US" sz="3200" spc="-1" strike="noStrike">
                <a:solidFill>
                  <a:srgbClr val="c0c0c0"/>
                </a:solidFill>
                <a:uFill>
                  <a:solidFill>
                    <a:srgbClr val="ffffff"/>
                  </a:solidFill>
                </a:uFill>
                <a:latin typeface="Arial"/>
              </a:rPr>
              <a:t>I the prayers I to</a:t>
            </a:r>
            <a:r>
              <a:rPr b="0" lang="en-US" sz="3200" spc="-1" strike="noStrike">
                <a:solidFill>
                  <a:srgbClr val="000000"/>
                </a:solidFill>
                <a:uFill>
                  <a:solidFill>
                    <a:srgbClr val="ffffff"/>
                  </a:solidFill>
                </a:uFill>
                <a:latin typeface="Arial"/>
              </a:rPr>
              <a: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Blinds. In current code,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a:t>
            </a:r>
            <a:r>
              <a:rPr b="0" lang="en-US" sz="2400" spc="-1" strike="noStrike">
                <a:solidFill>
                  <a:srgbClr val="000000"/>
                </a:solidFill>
                <a:uFill>
                  <a:solidFill>
                    <a:srgbClr val="ffffff"/>
                  </a:solidFill>
                </a:uFill>
                <a:latin typeface="Arial"/>
              </a:rPr>
              <a:t>Whats” is 10 columns and below Route (negative = up) </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Next:2 + News:9 = 11 Lines</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Courier New"/>
              </a:rPr>
              <a:t>  </a:t>
            </a:r>
            <a:r>
              <a:rPr b="0" lang="en-US" sz="2400" spc="-1" strike="noStrike">
                <a:solidFill>
                  <a:srgbClr val="000000"/>
                </a:solidFill>
                <a:uFill>
                  <a:solidFill>
                    <a:srgbClr val="ffffff"/>
                  </a:solidFill>
                </a:uFill>
                <a:latin typeface="Courier New"/>
              </a:rPr>
              <a:t>ROUTE:   6  10  -1   8  -2   4  -7   3  -5   9</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Courier New"/>
              </a:rPr>
              <a:t>  </a:t>
            </a:r>
            <a:r>
              <a:rPr b="0" lang="en-US" sz="2400" spc="-1" strike="noStrike">
                <a:solidFill>
                  <a:srgbClr val="000000"/>
                </a:solidFill>
                <a:uFill>
                  <a:solidFill>
                    <a:srgbClr val="ffffff"/>
                  </a:solidFill>
                </a:uFill>
                <a:latin typeface="Courier New"/>
              </a:rPr>
              <a:t>count:   1   2   3   4   5   6   7   8   9  10</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Courier New"/>
              </a:rPr>
              <a:t>unROUTE:   3   5   8   6   9   1   7   4  10   2</a:t>
            </a:r>
            <a:endParaRPr b="0" lang="en-US" sz="2400" spc="-1" strike="noStrike">
              <a:solidFill>
                <a:srgbClr val="000000"/>
              </a:solidFill>
              <a:uFill>
                <a:solidFill>
                  <a:srgbClr val="ffffff"/>
                </a:solidFill>
              </a:u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Sample Route WHATS</a:t>
            </a:r>
            <a:endParaRPr b="0" lang="en-US" sz="4400" spc="-1" strike="noStrike">
              <a:solidFill>
                <a:srgbClr val="000000"/>
              </a:solidFill>
              <a:uFill>
                <a:solidFill>
                  <a:srgbClr val="ffffff"/>
                </a:solidFill>
              </a:uFill>
              <a:latin typeface="Arial"/>
            </a:endParaRPr>
          </a:p>
        </p:txBody>
      </p:sp>
      <p:sp>
        <p:nvSpPr>
          <p:cNvPr id="75" name="TextShape 2"/>
          <p:cNvSpPr txBox="1"/>
          <p:nvPr/>
        </p:nvSpPr>
        <p:spPr>
          <a:xfrm>
            <a:off x="504000" y="1769040"/>
            <a:ext cx="4260600" cy="14313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pic>
        <p:nvPicPr>
          <p:cNvPr id="76" name="" descr=""/>
          <p:cNvPicPr/>
          <p:nvPr/>
        </p:nvPicPr>
        <p:blipFill>
          <a:blip r:embed="rId1"/>
          <a:stretch/>
        </p:blipFill>
        <p:spPr>
          <a:xfrm>
            <a:off x="1280160" y="1716840"/>
            <a:ext cx="8046720" cy="5358240"/>
          </a:xfrm>
          <a:prstGeom prst="rect">
            <a:avLst/>
          </a:prstGeom>
          <a:ln>
            <a:noFill/>
          </a:ln>
        </p:spPr>
      </p:pic>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Decryption... break to columns</a:t>
            </a:r>
            <a:endParaRPr b="0" lang="en-US" sz="4400" spc="-1" strike="noStrike">
              <a:solidFill>
                <a:srgbClr val="000000"/>
              </a:solidFill>
              <a:uFill>
                <a:solidFill>
                  <a:srgbClr val="ffffff"/>
                </a:solidFill>
              </a:uFill>
              <a:latin typeface="Arial"/>
            </a:endParaRPr>
          </a:p>
        </p:txBody>
      </p:sp>
      <p:sp>
        <p:nvSpPr>
          <p:cNvPr id="78" name="TextShape 2"/>
          <p:cNvSpPr txBox="1"/>
          <p:nvPr/>
        </p:nvSpPr>
        <p:spPr>
          <a:xfrm>
            <a:off x="504000" y="1769040"/>
            <a:ext cx="9071640" cy="2091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79" name="TextShape 3"/>
          <p:cNvSpPr txBox="1"/>
          <p:nvPr/>
        </p:nvSpPr>
        <p:spPr>
          <a:xfrm>
            <a:off x="91440" y="1645920"/>
            <a:ext cx="10241280" cy="2387160"/>
          </a:xfrm>
          <a:prstGeom prst="rect">
            <a:avLst/>
          </a:prstGeom>
          <a:noFill/>
          <a:ln>
            <a:noFill/>
          </a:ln>
        </p:spPr>
        <p:txBody>
          <a:bodyPr lIns="90000" rIns="90000" tIns="45000" bIns="45000"/>
          <a:p>
            <a:r>
              <a:rPr b="0" lang="en-US" sz="1400" spc="-1" strike="noStrike">
                <a:solidFill>
                  <a:srgbClr val="000000"/>
                </a:solidFill>
                <a:uFill>
                  <a:solidFill>
                    <a:srgbClr val="ffffff"/>
                  </a:solidFill>
                </a:uFill>
                <a:latin typeface="Bitstream Vera Sans Mono"/>
              </a:rPr>
              <a:t>C  6( 1):I  the  prayers  I  to  while  coming  star  what  you  you  mean</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10( 2):dispatch  zebra  I  you  spirit  there  understanding  any  if  the  piloted  your</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-1( 3):offer  there  such  of  any  and  have  was  I  to  Emma  never</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8( 4):seen  of  of  no  toby  Zodiac  on  there  is  with  what  remains</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-2( 5):yoke  as  sign  my  sign  temper  acted  in  to  paradise  flood  over</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4( 6):weitzel  abe  remember  pekin  that  my  walnut  to  form  such  why  not</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-7( 7):say  may  it  if  together  there  you  have  spoken  matter  have  senses</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3( 8):shelter  bardie  not  galway  in  manifested  torch  letter  in  no  bologne  plenty</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-5( 9):dont  sign  me  you  legislature  me  appeared  but  bearing  out  unity  in</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9(10):your  prayers  while  doubt  the  is  the  is  pedlar  draw  you  down</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p:txBody>
      </p:sp>
      <p:sp>
        <p:nvSpPr>
          <p:cNvPr id="80" name="TextShape 4"/>
          <p:cNvSpPr txBox="1"/>
          <p:nvPr/>
        </p:nvSpPr>
        <p:spPr>
          <a:xfrm>
            <a:off x="548640" y="5120640"/>
            <a:ext cx="8595360" cy="2091240"/>
          </a:xfrm>
          <a:prstGeom prst="rect">
            <a:avLst/>
          </a:prstGeom>
          <a:solidFill>
            <a:srgbClr val="729fcf"/>
          </a:solid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This is output of a Perl program,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using Perl 5.24 features that were experimentally introduced in 5.20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Come to Boston Perl Mongers to see it ! </a:t>
            </a:r>
            <a:endParaRPr b="0" lang="en-US" sz="2800" spc="-1" strike="noStrike">
              <a:solidFill>
                <a:srgbClr val="000000"/>
              </a:solidFill>
              <a:uFill>
                <a:solidFill>
                  <a:srgbClr val="ffffff"/>
                </a:solidFill>
              </a:uFill>
              <a:latin typeface="Arial"/>
            </a:endParaRPr>
          </a:p>
        </p:txBody>
      </p:sp>
      <p:pic>
        <p:nvPicPr>
          <p:cNvPr id="81" name="" descr=""/>
          <p:cNvPicPr/>
          <p:nvPr/>
        </p:nvPicPr>
        <p:blipFill>
          <a:blip r:embed="rId1"/>
          <a:stretch/>
        </p:blipFill>
        <p:spPr>
          <a:xfrm>
            <a:off x="8389800" y="6400800"/>
            <a:ext cx="571320" cy="618840"/>
          </a:xfrm>
          <a:prstGeom prst="rect">
            <a:avLst/>
          </a:prstGeom>
          <a:ln>
            <a:noFill/>
          </a:ln>
        </p:spPr>
      </p:pic>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Decryption: column check blinds </a:t>
            </a:r>
            <a:endParaRPr b="0" lang="en-US" sz="4400" spc="-1" strike="noStrike">
              <a:solidFill>
                <a:srgbClr val="000000"/>
              </a:solidFill>
              <a:uFill>
                <a:solidFill>
                  <a:srgbClr val="ffffff"/>
                </a:solidFill>
              </a:uFill>
              <a:latin typeface="Arial"/>
            </a:endParaRPr>
          </a:p>
        </p:txBody>
      </p:sp>
      <p:sp>
        <p:nvSpPr>
          <p:cNvPr id="83" name="TextShape 2"/>
          <p:cNvSpPr txBox="1"/>
          <p:nvPr/>
        </p:nvSpPr>
        <p:spPr>
          <a:xfrm>
            <a:off x="504000" y="1769040"/>
            <a:ext cx="4260600" cy="14313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84" name="TextShape 3"/>
          <p:cNvSpPr txBox="1"/>
          <p:nvPr/>
        </p:nvSpPr>
        <p:spPr>
          <a:xfrm>
            <a:off x="182880" y="1375560"/>
            <a:ext cx="10058400" cy="3222360"/>
          </a:xfrm>
          <a:prstGeom prst="rect">
            <a:avLst/>
          </a:prstGeom>
          <a:noFill/>
          <a:ln>
            <a:noFill/>
          </a:ln>
        </p:spPr>
        <p:txBody>
          <a:bodyPr lIns="90000" rIns="90000" tIns="45000" bIns="45000"/>
          <a:p>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6( 1):I  the  prayers  I  to  while  coming  star  what  you  you</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10( 2):dispatch  zebra  I  you  spirit  there  understanding  any  if  the  piloted</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-1( 3):offer  there  such  of  any  and  have  was  I  to  Emma</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8( 4):seen  of  of  no  toby  Zodiac  on  there  is  with  what</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-2( 5):yoke  as  sign  my  sign  temper  acted  in  to  paradise  flood</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4( 6):weitzel  abe  remember  pekin  that  my  walnut  to  form  such  why</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-7( 7):say  may  it  if  together  there  you  have  spoken  matter  have</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3( 8):shelter  bardie  not  galway  in  manifested  torch  letter  in  no  bologne</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-5( 9):dont  sign  me  you  legislature  me  appeared  but  bearing  out  unity</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9(10):your  prayers  while  doubt  the  is  the  is  pedlar  draw  you</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col checks MEAN YOUR NEVER REMAINS OVER NOT SENSES PLENTY IN DOWN</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Decryption... unreverse</a:t>
            </a:r>
            <a:endParaRPr b="0" lang="en-US" sz="4400" spc="-1" strike="noStrike">
              <a:solidFill>
                <a:srgbClr val="000000"/>
              </a:solidFill>
              <a:uFill>
                <a:solidFill>
                  <a:srgbClr val="ffffff"/>
                </a:solidFill>
              </a:uFill>
              <a:latin typeface="Arial"/>
            </a:endParaRPr>
          </a:p>
        </p:txBody>
      </p:sp>
      <p:sp>
        <p:nvSpPr>
          <p:cNvPr id="86" name="TextShape 2"/>
          <p:cNvSpPr txBox="1"/>
          <p:nvPr/>
        </p:nvSpPr>
        <p:spPr>
          <a:xfrm>
            <a:off x="504000" y="1769040"/>
            <a:ext cx="4260600" cy="14313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87" name="TextShape 3"/>
          <p:cNvSpPr txBox="1"/>
          <p:nvPr/>
        </p:nvSpPr>
        <p:spPr>
          <a:xfrm>
            <a:off x="182880" y="1463040"/>
            <a:ext cx="9897120" cy="3013560"/>
          </a:xfrm>
          <a:prstGeom prst="rect">
            <a:avLst/>
          </a:prstGeom>
          <a:noFill/>
          <a:ln>
            <a:noFill/>
          </a:ln>
        </p:spPr>
        <p:txBody>
          <a:bodyPr lIns="90000" rIns="90000" tIns="45000" bIns="45000"/>
          <a:p>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6( 1):I  the  prayers  I  to  while  coming  star  what  you  you</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10( 2):dispatch  zebra  I  you  spirit  there  understanding  any  if  the  piloted</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10( 2):dispatch  zebra  I  you  spirit  there  understanding  any  if  the  piloted</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1( 3):Emma  to  I  was  have  and  any  of  such  there  offer</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8( 4):seen  of  of  no  toby  Zodiac  on  there  is  with  what</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2( 5):flood  paradise  to  in  acted  temper  sign  my  sign  as  yoke</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4( 6):weitzel  abe  remember  pekin  that  my  walnut  to  form  such  why</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7( 7):have  matter  spoken  have  you  there  together  if  it  may  say</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3( 8):shelter  bardie  not  galway  in  manifested  torch  letter  in  no  bologne</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5( 9):unity  out  bearing  but  appeared  me  legislature  you  me  sign  dont</a:t>
            </a:r>
            <a:endParaRPr b="0" lang="en-US" sz="1800" spc="-1" strike="noStrike">
              <a:solidFill>
                <a:srgbClr val="000000"/>
              </a:solidFill>
              <a:uFill>
                <a:solidFill>
                  <a:srgbClr val="ffffff"/>
                </a:solidFill>
              </a:uFill>
              <a:latin typeface="Arial"/>
            </a:endParaRPr>
          </a:p>
          <a:p>
            <a:r>
              <a:rPr b="0" lang="en-US" sz="1400" spc="-1" strike="noStrike">
                <a:solidFill>
                  <a:srgbClr val="000000"/>
                </a:solidFill>
                <a:uFill>
                  <a:solidFill>
                    <a:srgbClr val="ffffff"/>
                  </a:solidFill>
                </a:uFill>
                <a:latin typeface="Bitstream Vera Sans Mono"/>
              </a:rPr>
              <a:t>C  9(10):your  prayers  while  doubt  the  is  the  is  pedlar  draw  you</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Decryption... unscramble to lines</a:t>
            </a:r>
            <a:endParaRPr b="0" lang="en-US" sz="4400" spc="-1" strike="noStrike">
              <a:solidFill>
                <a:srgbClr val="000000"/>
              </a:solidFill>
              <a:uFill>
                <a:solidFill>
                  <a:srgbClr val="ffffff"/>
                </a:solidFill>
              </a:uFill>
              <a:latin typeface="Arial"/>
            </a:endParaRPr>
          </a:p>
        </p:txBody>
      </p:sp>
      <p:sp>
        <p:nvSpPr>
          <p:cNvPr id="89" name="TextShape 2"/>
          <p:cNvSpPr txBox="1"/>
          <p:nvPr/>
        </p:nvSpPr>
        <p:spPr>
          <a:xfrm>
            <a:off x="504000" y="1769040"/>
            <a:ext cx="4260600" cy="14313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90" name="TextShape 3"/>
          <p:cNvSpPr txBox="1"/>
          <p:nvPr/>
        </p:nvSpPr>
        <p:spPr>
          <a:xfrm>
            <a:off x="640080" y="2011680"/>
            <a:ext cx="9326880" cy="341784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L   ( 1):Emma  flood  shelter  weitzel  unity  I  have  seen  your  dispatch</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( 2):to  paradise  bardie  abe  out  the  matter  of  prayers  zebra</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( 3):I  to  not  remember  bearing  prayers  spoken  of  while  I</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( 4):was  in  galway  pekin  but  I  have  no  doubt  you</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( 5):have  acted  in  that  appeared  to  you  toby  the  spirit</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( 6):and  temper  manifested  my  me  while  there  Zodiac  is  there</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( 7):any  sign  torch  walnut  legislature  coming  together  on  the  understanding</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( 8):of  my  letter  to  you  star  if  there  is  any</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( 9):such  sign  in  form  me  what  it  is  pedlar  if</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(10):there  as  no  such  sign  you  may  with  draw  the</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Arial"/>
              </a:rPr>
              <a:t>L   (11):offer  yoke  bologne  why  dont  you  say  what  you  piloted</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Agenda</a:t>
            </a:r>
            <a:endParaRPr b="0" lang="en-US" sz="4400" spc="-1" strike="noStrike">
              <a:solidFill>
                <a:srgbClr val="000000"/>
              </a:solidFill>
              <a:uFill>
                <a:solidFill>
                  <a:srgbClr val="ffffff"/>
                </a:solidFill>
              </a:uFill>
              <a:latin typeface="Arial"/>
            </a:endParaRPr>
          </a:p>
        </p:txBody>
      </p:sp>
      <p:sp>
        <p:nvSpPr>
          <p:cNvPr id="42" name="TextShape 2"/>
          <p:cNvSpPr txBox="1"/>
          <p:nvPr/>
        </p:nvSpPr>
        <p:spPr>
          <a:xfrm>
            <a:off x="504000" y="1769040"/>
            <a:ext cx="9071640" cy="4384440"/>
          </a:xfrm>
          <a:prstGeom prst="rect">
            <a:avLst/>
          </a:prstGeom>
          <a:noFill/>
          <a:ln>
            <a:noFill/>
          </a:ln>
        </p:spPr>
        <p:txBody>
          <a:bodyPr lIns="0" rIns="0" tIns="0" bIns="0" anchor="ctr"/>
          <a:p>
            <a:pPr algn="ctr"/>
            <a:r>
              <a:rPr b="0" lang="en-US" sz="3200" spc="-1" strike="noStrike">
                <a:solidFill>
                  <a:srgbClr val="000000"/>
                </a:solidFill>
                <a:uFill>
                  <a:solidFill>
                    <a:srgbClr val="ffffff"/>
                  </a:solidFill>
                </a:uFill>
                <a:latin typeface="Arial"/>
              </a:rPr>
              <a:t>1. Crypto News Review</a:t>
            </a:r>
            <a:endParaRPr b="0" lang="en-US" sz="3200" spc="-1" strike="noStrike">
              <a:solidFill>
                <a:srgbClr val="000000"/>
              </a:solidFill>
              <a:uFill>
                <a:solidFill>
                  <a:srgbClr val="ffffff"/>
                </a:solidFill>
              </a:uFill>
              <a:latin typeface="Arial"/>
            </a:endParaRPr>
          </a:p>
          <a:p>
            <a:pPr algn="ctr"/>
            <a:r>
              <a:rPr b="0" lang="en-US" sz="3200" spc="-1" strike="noStrike">
                <a:solidFill>
                  <a:srgbClr val="000000"/>
                </a:solidFill>
                <a:uFill>
                  <a:solidFill>
                    <a:srgbClr val="ffffff"/>
                  </a:solidFill>
                </a:uFill>
                <a:latin typeface="Arial"/>
              </a:rPr>
              <a:t>2. History: Transposition Ciphers in Historic Context</a:t>
            </a:r>
            <a:endParaRPr b="0" lang="en-US" sz="3200" spc="-1" strike="noStrike">
              <a:solidFill>
                <a:srgbClr val="000000"/>
              </a:solidFill>
              <a:uFill>
                <a:solidFill>
                  <a:srgbClr val="ffffff"/>
                </a:solidFill>
              </a:uFill>
              <a:latin typeface="Arial"/>
            </a:endParaRPr>
          </a:p>
          <a:p>
            <a:pPr algn="ctr"/>
            <a:r>
              <a:rPr b="0" lang="en-US" sz="3200" spc="-1" strike="noStrike">
                <a:solidFill>
                  <a:srgbClr val="000000"/>
                </a:solidFill>
                <a:uFill>
                  <a:solidFill>
                    <a:srgbClr val="ffffff"/>
                  </a:solidFill>
                </a:uFill>
                <a:latin typeface="Arial"/>
              </a:rPr>
              <a:t>3. How To Reminder for GPG/PGP Key-signing</a:t>
            </a:r>
            <a:endParaRPr b="0" lang="en-US" sz="3200" spc="-1" strike="noStrike">
              <a:solidFill>
                <a:srgbClr val="000000"/>
              </a:solidFill>
              <a:uFill>
                <a:solidFill>
                  <a:srgbClr val="ffffff"/>
                </a:solidFill>
              </a:uFill>
              <a:latin typeface="Arial"/>
            </a:endParaRPr>
          </a:p>
          <a:p>
            <a:pPr algn="ctr"/>
            <a:r>
              <a:rPr b="0" lang="en-US" sz="3200" spc="-1" strike="noStrike">
                <a:solidFill>
                  <a:srgbClr val="000000"/>
                </a:solidFill>
                <a:uFill>
                  <a:solidFill>
                    <a:srgbClr val="ffffff"/>
                  </a:solidFill>
                </a:uFill>
                <a:latin typeface="Arial"/>
              </a:rPr>
              <a:t>4. GPG/PGP Key-signing</a:t>
            </a:r>
            <a:endParaRPr b="0" lang="en-US" sz="3200" spc="-1" strike="noStrike">
              <a:solidFill>
                <a:srgbClr val="000000"/>
              </a:solidFill>
              <a:uFill>
                <a:solidFill>
                  <a:srgbClr val="ffffff"/>
                </a:solidFill>
              </a:uFill>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Decryption... Decode Arbitraries</a:t>
            </a:r>
            <a:endParaRPr b="0" lang="en-US" sz="4400" spc="-1" strike="noStrike">
              <a:solidFill>
                <a:srgbClr val="000000"/>
              </a:solidFill>
              <a:uFill>
                <a:solidFill>
                  <a:srgbClr val="ffffff"/>
                </a:solidFill>
              </a:uFill>
              <a:latin typeface="Arial"/>
            </a:endParaRPr>
          </a:p>
        </p:txBody>
      </p:sp>
      <p:sp>
        <p:nvSpPr>
          <p:cNvPr id="92" name="TextShape 2"/>
          <p:cNvSpPr txBox="1"/>
          <p:nvPr/>
        </p:nvSpPr>
        <p:spPr>
          <a:xfrm>
            <a:off x="504000" y="1769040"/>
            <a:ext cx="4260600" cy="14313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93" name="TextShape 3"/>
          <p:cNvSpPr txBox="1"/>
          <p:nvPr/>
        </p:nvSpPr>
        <p:spPr>
          <a:xfrm>
            <a:off x="640080" y="1563480"/>
            <a:ext cx="9326880" cy="556596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L   ( 1):/9am/  /12/  /Genl./  weitzel  /./  I  have  seen  your  dispatch</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( 2):to  /Col./  bardie </a:t>
            </a:r>
            <a:r>
              <a:rPr b="0" lang="en-US" sz="2400" spc="-1" strike="noStrike">
                <a:solidFill>
                  <a:srgbClr val="ff0000"/>
                </a:solidFill>
                <a:uFill>
                  <a:solidFill>
                    <a:srgbClr val="ffffff"/>
                  </a:solidFill>
                </a:uFill>
                <a:latin typeface="Arial"/>
              </a:rPr>
              <a:t> </a:t>
            </a:r>
            <a:r>
              <a:rPr b="0" lang="en-US" sz="2400" spc="-1" strike="noStrike" u="sng">
                <a:solidFill>
                  <a:srgbClr val="ff0000"/>
                </a:solidFill>
                <a:uFill>
                  <a:solidFill>
                    <a:srgbClr val="ffffff"/>
                  </a:solidFill>
                </a:uFill>
                <a:latin typeface="Arial"/>
              </a:rPr>
              <a:t>abe  out</a:t>
            </a:r>
            <a:r>
              <a:rPr b="0" lang="en-US" sz="2400" spc="-1" strike="noStrike" u="sng">
                <a:solidFill>
                  <a:srgbClr val="000000"/>
                </a:solidFill>
                <a:uFill>
                  <a:solidFill>
                    <a:srgbClr val="ffffff"/>
                  </a:solidFill>
                </a:uFill>
                <a:latin typeface="Arial"/>
              </a:rPr>
              <a:t> </a:t>
            </a:r>
            <a:r>
              <a:rPr b="0" lang="en-US" sz="2400" spc="-1" strike="noStrike">
                <a:solidFill>
                  <a:srgbClr val="000000"/>
                </a:solidFill>
                <a:uFill>
                  <a:solidFill>
                    <a:srgbClr val="ffffff"/>
                  </a:solidFill>
                </a:uFill>
                <a:latin typeface="Arial"/>
              </a:rPr>
              <a:t> the  matter  of  prayers  /./</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( 3):I  </a:t>
            </a:r>
            <a:r>
              <a:rPr b="0" lang="en-US" sz="2400" spc="-1" strike="noStrike">
                <a:solidFill>
                  <a:srgbClr val="ff0000"/>
                </a:solidFill>
                <a:uFill>
                  <a:solidFill>
                    <a:srgbClr val="ffffff"/>
                  </a:solidFill>
                </a:uFill>
                <a:latin typeface="Arial"/>
              </a:rPr>
              <a:t>to</a:t>
            </a:r>
            <a:r>
              <a:rPr b="0" lang="en-US" sz="2400" spc="-1" strike="noStrike">
                <a:solidFill>
                  <a:srgbClr val="000000"/>
                </a:solidFill>
                <a:uFill>
                  <a:solidFill>
                    <a:srgbClr val="ffffff"/>
                  </a:solidFill>
                </a:uFill>
                <a:latin typeface="Arial"/>
              </a:rPr>
              <a:t>  not  remember  </a:t>
            </a:r>
            <a:r>
              <a:rPr b="0" lang="en-US" sz="2400" spc="-1" strike="noStrike">
                <a:solidFill>
                  <a:srgbClr val="ff0000"/>
                </a:solidFill>
                <a:uFill>
                  <a:solidFill>
                    <a:srgbClr val="ffffff"/>
                  </a:solidFill>
                </a:uFill>
                <a:latin typeface="Arial"/>
              </a:rPr>
              <a:t>bearing</a:t>
            </a:r>
            <a:r>
              <a:rPr b="0" lang="en-US" sz="2400" spc="-1" strike="noStrike">
                <a:solidFill>
                  <a:srgbClr val="000000"/>
                </a:solidFill>
                <a:uFill>
                  <a:solidFill>
                    <a:srgbClr val="ffffff"/>
                  </a:solidFill>
                </a:uFill>
                <a:latin typeface="Arial"/>
              </a:rPr>
              <a:t>  prayers  spoken  of  while  I</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( 4):was  in  /Richmond/  /,/  but  I  have  no  doubt  you</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( 5):have  acted  in  </a:t>
            </a:r>
            <a:r>
              <a:rPr b="0" lang="en-US" sz="2400" spc="-1" strike="noStrike">
                <a:solidFill>
                  <a:srgbClr val="ff0000"/>
                </a:solidFill>
                <a:uFill>
                  <a:solidFill>
                    <a:srgbClr val="ffffff"/>
                  </a:solidFill>
                </a:uFill>
                <a:latin typeface="Arial"/>
              </a:rPr>
              <a:t>that</a:t>
            </a:r>
            <a:r>
              <a:rPr b="0" lang="en-US" sz="2400" spc="-1" strike="noStrike">
                <a:solidFill>
                  <a:srgbClr val="000000"/>
                </a:solidFill>
                <a:uFill>
                  <a:solidFill>
                    <a:srgbClr val="ffffff"/>
                  </a:solidFill>
                </a:uFill>
                <a:latin typeface="Arial"/>
              </a:rPr>
              <a:t>  appeared  to  you  /to be/  the  spirit</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( 6):and  temper  manifested  </a:t>
            </a:r>
            <a:r>
              <a:rPr b="0" lang="en-US" sz="2400" spc="-1" strike="noStrike">
                <a:solidFill>
                  <a:srgbClr val="ff0000"/>
                </a:solidFill>
                <a:uFill>
                  <a:solidFill>
                    <a:srgbClr val="ffffff"/>
                  </a:solidFill>
                </a:uFill>
                <a:latin typeface="Arial"/>
              </a:rPr>
              <a:t>my</a:t>
            </a:r>
            <a:r>
              <a:rPr b="0" lang="en-US" sz="2400" spc="-1" strike="noStrike">
                <a:solidFill>
                  <a:srgbClr val="000000"/>
                </a:solidFill>
                <a:uFill>
                  <a:solidFill>
                    <a:srgbClr val="ffffff"/>
                  </a:solidFill>
                </a:uFill>
                <a:latin typeface="Arial"/>
              </a:rPr>
              <a:t>  me  while  there  /./  is  there</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( 7):any  sign  /of the/  /Rebel/  legislature  coming  together  on  the  understanding</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( 8):of  my  letter  to  you  /?/  if  there  is  any</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( 9):such  sign </a:t>
            </a:r>
            <a:r>
              <a:rPr b="0" lang="en-US" sz="2400" spc="-1" strike="noStrike" u="sng">
                <a:solidFill>
                  <a:srgbClr val="000000"/>
                </a:solidFill>
                <a:uFill>
                  <a:solidFill>
                    <a:srgbClr val="ffffff"/>
                  </a:solidFill>
                </a:uFill>
                <a:latin typeface="Arial"/>
              </a:rPr>
              <a:t> </a:t>
            </a:r>
            <a:r>
              <a:rPr b="0" lang="en-US" sz="2400" spc="-1" strike="noStrike" u="sng">
                <a:solidFill>
                  <a:srgbClr val="ff0000"/>
                </a:solidFill>
                <a:uFill>
                  <a:solidFill>
                    <a:srgbClr val="ffffff"/>
                  </a:solidFill>
                </a:uFill>
                <a:latin typeface="Arial"/>
              </a:rPr>
              <a:t>in  form</a:t>
            </a:r>
            <a:r>
              <a:rPr b="0" lang="en-US" sz="2400" spc="-1" strike="noStrike">
                <a:solidFill>
                  <a:srgbClr val="000000"/>
                </a:solidFill>
                <a:uFill>
                  <a:solidFill>
                    <a:srgbClr val="ffffff"/>
                  </a:solidFill>
                </a:uFill>
                <a:latin typeface="Arial"/>
              </a:rPr>
              <a:t>  me  what  it  is  /,/  if</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(10):there  as  no  such  sign  you  may  </a:t>
            </a:r>
            <a:r>
              <a:rPr b="0" lang="en-US" sz="2400" spc="-1" strike="noStrike" u="sng">
                <a:solidFill>
                  <a:srgbClr val="ff0000"/>
                </a:solidFill>
                <a:uFill>
                  <a:solidFill>
                    <a:srgbClr val="ffffff"/>
                  </a:solidFill>
                </a:uFill>
                <a:latin typeface="Arial"/>
              </a:rPr>
              <a:t>with  draw</a:t>
            </a:r>
            <a:r>
              <a:rPr b="0" lang="en-US" sz="2400" spc="-1" strike="noStrike">
                <a:solidFill>
                  <a:srgbClr val="000000"/>
                </a:solidFill>
                <a:uFill>
                  <a:solidFill>
                    <a:srgbClr val="ffffff"/>
                  </a:solidFill>
                </a:uFill>
                <a:latin typeface="Arial"/>
              </a:rPr>
              <a:t>  the</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L   (11):offer  /signed/  /Pres of U.S./ </a:t>
            </a:r>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Arial"/>
              </a:rPr>
              <a:t>         </a:t>
            </a:r>
            <a:r>
              <a:rPr b="0" lang="en-US" sz="2400" spc="-1" strike="noStrike">
                <a:solidFill>
                  <a:srgbClr val="c0c0c0"/>
                </a:solidFill>
                <a:uFill>
                  <a:solidFill>
                    <a:srgbClr val="ffffff"/>
                  </a:solidFill>
                </a:uFill>
                <a:latin typeface="Arial"/>
              </a:rPr>
              <a:t>/</a:t>
            </a:r>
            <a:r>
              <a:rPr b="0" lang="en-US" sz="2400" spc="-1" strike="noStrike">
                <a:solidFill>
                  <a:srgbClr val="b3b3b3"/>
                </a:solidFill>
                <a:uFill>
                  <a:solidFill>
                    <a:srgbClr val="ffffff"/>
                  </a:solidFill>
                </a:uFill>
                <a:latin typeface="Arial"/>
              </a:rPr>
              <a:t>why  dont  you  say  what  you  piloted/</a:t>
            </a:r>
            <a:endParaRPr b="0" lang="en-US" sz="1800" spc="-1" strike="noStrike">
              <a:solidFill>
                <a:srgbClr val="000000"/>
              </a:solidFill>
              <a:uFill>
                <a:solidFill>
                  <a:srgbClr val="ffffff"/>
                </a:solidFill>
              </a:uFill>
              <a:latin typeface="Arial"/>
            </a:endParaRPr>
          </a:p>
          <a:p>
            <a:endParaRPr b="0" lang="en-US" sz="1800" spc="-1" strike="noStrike">
              <a:solidFill>
                <a:srgbClr val="000000"/>
              </a:solidFill>
              <a:uFill>
                <a:solidFill>
                  <a:srgbClr val="ffffff"/>
                </a:solidFill>
              </a:uFill>
              <a:latin typeface="Arial"/>
            </a:endParaRPr>
          </a:p>
          <a:p>
            <a:r>
              <a:rPr b="0" lang="en-US" sz="2400" spc="-1" strike="noStrike">
                <a:solidFill>
                  <a:srgbClr val="000000"/>
                </a:solidFill>
                <a:uFill>
                  <a:solidFill>
                    <a:srgbClr val="ffffff"/>
                  </a:solidFill>
                </a:uFill>
                <a:latin typeface="Romande ADF Script Std"/>
              </a:rPr>
              <a:t>Long-hand typos: </a:t>
            </a:r>
            <a:endParaRPr b="0" lang="en-US" sz="1800" spc="-1" strike="noStrike">
              <a:solidFill>
                <a:srgbClr val="000000"/>
              </a:solidFill>
              <a:uFill>
                <a:solidFill>
                  <a:srgbClr val="ffffff"/>
                </a:solidFill>
              </a:uFill>
              <a:latin typeface="Arial"/>
            </a:endParaRPr>
          </a:p>
          <a:p>
            <a:r>
              <a:rPr b="0" lang="en-US" sz="2400" spc="-1" strike="noStrike">
                <a:solidFill>
                  <a:srgbClr val="ff0000"/>
                </a:solidFill>
                <a:uFill>
                  <a:solidFill>
                    <a:srgbClr val="ffffff"/>
                  </a:solidFill>
                </a:uFill>
                <a:latin typeface="Romande ADF Script Std"/>
              </a:rPr>
              <a:t>to</a:t>
            </a:r>
            <a:r>
              <a:rPr b="0" lang="en-US" sz="2400" spc="-1" strike="noStrike">
                <a:solidFill>
                  <a:srgbClr val="000000"/>
                </a:solidFill>
                <a:uFill>
                  <a:solidFill>
                    <a:srgbClr val="ffffff"/>
                  </a:solidFill>
                </a:uFill>
                <a:latin typeface="Romande ADF Script Std"/>
              </a:rPr>
              <a:t> </a:t>
            </a:r>
            <a:r>
              <a:rPr b="0" lang="en-US" sz="2400" spc="-1" strike="noStrike">
                <a:solidFill>
                  <a:srgbClr val="000000"/>
                </a:solidFill>
                <a:uFill>
                  <a:solidFill>
                    <a:srgbClr val="ffffff"/>
                  </a:solidFill>
                </a:uFill>
                <a:latin typeface="Gill Sans MT Condensed"/>
              </a:rPr>
              <a:t>for</a:t>
            </a:r>
            <a:r>
              <a:rPr b="0" lang="en-US" sz="2400" spc="-1" strike="noStrike">
                <a:solidFill>
                  <a:srgbClr val="000000"/>
                </a:solidFill>
                <a:uFill>
                  <a:solidFill>
                    <a:srgbClr val="ffffff"/>
                  </a:solidFill>
                </a:uFill>
                <a:latin typeface="Romande ADF Script Std"/>
              </a:rPr>
              <a:t> do, </a:t>
            </a:r>
            <a:r>
              <a:rPr b="0" lang="en-US" sz="2400" spc="-1" strike="noStrike">
                <a:solidFill>
                  <a:srgbClr val="dd4814"/>
                </a:solidFill>
                <a:uFill>
                  <a:solidFill>
                    <a:srgbClr val="ffffff"/>
                  </a:solidFill>
                </a:uFill>
                <a:latin typeface="Romande ADF Script Std"/>
              </a:rPr>
              <a:t>bearing</a:t>
            </a:r>
            <a:r>
              <a:rPr b="0" lang="en-US" sz="2400" spc="-1" strike="noStrike">
                <a:solidFill>
                  <a:srgbClr val="000000"/>
                </a:solidFill>
                <a:uFill>
                  <a:solidFill>
                    <a:srgbClr val="ffffff"/>
                  </a:solidFill>
                </a:uFill>
                <a:latin typeface="Romande ADF Script Std"/>
              </a:rPr>
              <a:t> </a:t>
            </a:r>
            <a:r>
              <a:rPr b="0" lang="en-US" sz="2400" spc="-1" strike="noStrike">
                <a:solidFill>
                  <a:srgbClr val="000000"/>
                </a:solidFill>
                <a:uFill>
                  <a:solidFill>
                    <a:srgbClr val="ffffff"/>
                  </a:solidFill>
                </a:uFill>
                <a:latin typeface="Gill Sans MT Condensed"/>
              </a:rPr>
              <a:t>for</a:t>
            </a:r>
            <a:r>
              <a:rPr b="0" lang="en-US" sz="2400" spc="-1" strike="noStrike">
                <a:solidFill>
                  <a:srgbClr val="000000"/>
                </a:solidFill>
                <a:uFill>
                  <a:solidFill>
                    <a:srgbClr val="ffffff"/>
                  </a:solidFill>
                </a:uFill>
                <a:latin typeface="Romande ADF Script Std"/>
              </a:rPr>
              <a:t> hearing, </a:t>
            </a:r>
            <a:r>
              <a:rPr b="0" lang="en-US" sz="2400" spc="-1" strike="noStrike">
                <a:solidFill>
                  <a:srgbClr val="ff0000"/>
                </a:solidFill>
                <a:uFill>
                  <a:solidFill>
                    <a:srgbClr val="ffffff"/>
                  </a:solidFill>
                </a:uFill>
                <a:latin typeface="Romande ADF Script Std"/>
              </a:rPr>
              <a:t>that</a:t>
            </a:r>
            <a:r>
              <a:rPr b="0" lang="en-US" sz="2400" spc="-1" strike="noStrike">
                <a:solidFill>
                  <a:srgbClr val="000000"/>
                </a:solidFill>
                <a:uFill>
                  <a:solidFill>
                    <a:srgbClr val="ffffff"/>
                  </a:solidFill>
                </a:uFill>
                <a:latin typeface="Romande ADF Script Std"/>
              </a:rPr>
              <a:t> </a:t>
            </a:r>
            <a:r>
              <a:rPr b="0" lang="en-US" sz="2400" spc="-1" strike="noStrike">
                <a:solidFill>
                  <a:srgbClr val="000000"/>
                </a:solidFill>
                <a:uFill>
                  <a:solidFill>
                    <a:srgbClr val="ffffff"/>
                  </a:solidFill>
                </a:uFill>
                <a:latin typeface="Gill Sans MT Condensed"/>
              </a:rPr>
              <a:t>for</a:t>
            </a:r>
            <a:r>
              <a:rPr b="0" lang="en-US" sz="2400" spc="-1" strike="noStrike">
                <a:solidFill>
                  <a:srgbClr val="000000"/>
                </a:solidFill>
                <a:uFill>
                  <a:solidFill>
                    <a:srgbClr val="ffffff"/>
                  </a:solidFill>
                </a:uFill>
                <a:latin typeface="Romande ADF Script Std"/>
              </a:rPr>
              <a:t> what, </a:t>
            </a:r>
            <a:r>
              <a:rPr b="0" lang="en-US" sz="2400" spc="-1" strike="noStrike">
                <a:solidFill>
                  <a:srgbClr val="ff0000"/>
                </a:solidFill>
                <a:uFill>
                  <a:solidFill>
                    <a:srgbClr val="ffffff"/>
                  </a:solidFill>
                </a:uFill>
                <a:latin typeface="Romande ADF Script Std"/>
              </a:rPr>
              <a:t>my</a:t>
            </a:r>
            <a:r>
              <a:rPr b="0" lang="en-US" sz="2400" spc="-1" strike="noStrike">
                <a:solidFill>
                  <a:srgbClr val="000000"/>
                </a:solidFill>
                <a:uFill>
                  <a:solidFill>
                    <a:srgbClr val="ffffff"/>
                  </a:solidFill>
                </a:uFill>
                <a:latin typeface="Romande ADF Script Std"/>
              </a:rPr>
              <a:t> </a:t>
            </a:r>
            <a:r>
              <a:rPr b="0" lang="en-US" sz="2400" spc="-1" strike="noStrike">
                <a:solidFill>
                  <a:srgbClr val="000000"/>
                </a:solidFill>
                <a:uFill>
                  <a:solidFill>
                    <a:srgbClr val="ffffff"/>
                  </a:solidFill>
                </a:uFill>
                <a:latin typeface="Gill Sans MT Condensed"/>
              </a:rPr>
              <a:t>for</a:t>
            </a:r>
            <a:r>
              <a:rPr b="0" lang="en-US" sz="2400" spc="-1" strike="noStrike">
                <a:solidFill>
                  <a:srgbClr val="000000"/>
                </a:solidFill>
                <a:uFill>
                  <a:solidFill>
                    <a:srgbClr val="ffffff"/>
                  </a:solidFill>
                </a:uFill>
                <a:latin typeface="Romande ADF Script Std"/>
              </a:rPr>
              <a:t> by </a:t>
            </a:r>
            <a:endParaRPr b="0" lang="en-US" sz="1800" spc="-1" strike="noStrike">
              <a:solidFill>
                <a:srgbClr val="000000"/>
              </a:solidFill>
              <a:uFill>
                <a:solidFill>
                  <a:srgbClr val="ffffff"/>
                </a:solidFill>
              </a:uFill>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Cryptanalysis</a:t>
            </a:r>
            <a:endParaRPr b="0" lang="en-US" sz="4400" spc="-1" strike="noStrike">
              <a:solidFill>
                <a:srgbClr val="000000"/>
              </a:solidFill>
              <a:uFill>
                <a:solidFill>
                  <a:srgbClr val="ffffff"/>
                </a:solidFill>
              </a:uFill>
              <a:latin typeface="Arial"/>
            </a:endParaRPr>
          </a:p>
        </p:txBody>
      </p:sp>
      <p:sp>
        <p:nvSpPr>
          <p:cNvPr id="95"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Blog says never broken by Confederates.</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Likely true.</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Says more of Rebels than of system!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Rebels happily used simple polyalphabetic Vigenère with single key for most of war for their General officer cipher (See previous Vicksburg talk.)</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Rebels likely didn't have crypto-intel staff to crack this</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both sides broke wig-wag simple substitiutions of the other. </a:t>
            </a:r>
            <a:endParaRPr b="0"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NSA Spectrum, The Gray Fox Swallowed the Bait </a:t>
            </a:r>
            <a:endParaRPr b="0"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https://www.nsa.gov/news-features/declassified-documents/cryptologic-spectrum/assets/files/gray_fox.pdf  </a:t>
            </a:r>
            <a:endParaRPr b="0" lang="en-US" sz="20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Union did much better, no reports seen of Rebels doing so </a:t>
            </a:r>
            <a:endParaRPr b="0" lang="en-US" sz="20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Breakable but difficult.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Depth needed – thus volume of intercepts</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In theory, If this historic trove contained many encrypted telegrams matching one missing code book edition, it could be derived</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but that seems unnecessary given content of the archive  </a:t>
            </a:r>
            <a:endParaRPr b="0" lang="en-US" sz="20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Nomenclator &amp; Codebook Codes broken before and after,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In theory, could've been broken </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if intercepts and staff available</a:t>
            </a:r>
            <a:endParaRPr b="0" lang="en-US" sz="2400" spc="-1" strike="noStrike">
              <a:solidFill>
                <a:srgbClr val="000000"/>
              </a:solidFill>
              <a:uFill>
                <a:solidFill>
                  <a:srgbClr val="ffffff"/>
                </a:solidFill>
              </a:uFill>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Depth needed</a:t>
            </a:r>
            <a:endParaRPr b="0" lang="en-US" sz="4400" spc="-1" strike="noStrike">
              <a:solidFill>
                <a:srgbClr val="000000"/>
              </a:solidFill>
              <a:uFill>
                <a:solidFill>
                  <a:srgbClr val="ffffff"/>
                </a:solidFill>
              </a:uFill>
              <a:latin typeface="Arial"/>
            </a:endParaRPr>
          </a:p>
        </p:txBody>
      </p:sp>
      <p:sp>
        <p:nvSpPr>
          <p:cNvPr id="97" name="TextShape 2"/>
          <p:cNvSpPr txBox="1"/>
          <p:nvPr/>
        </p:nvSpPr>
        <p:spPr>
          <a:xfrm>
            <a:off x="504000" y="1769040"/>
            <a:ext cx="9071640" cy="4384440"/>
          </a:xfrm>
          <a:prstGeom prst="rect">
            <a:avLst/>
          </a:prstGeom>
          <a:noFill/>
          <a:ln>
            <a:noFill/>
          </a:ln>
        </p:spPr>
        <p:txBody>
          <a:bodyPr lIns="0" rIns="0" tIns="0" bIns="0"/>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To break either a transposition or a code-book requires lots of intercepted material.</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Nomenclator codes were broken in Renaisance by “Dark Chambers”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that copied all mail in/out of capital, including “sealed” diplomatic pouches, </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so it was possible to reconstruct single-part code book by pencil and paper.</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Pre-radio: tapping telegraph lines was common by Cavalry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but only get messages on </a:t>
            </a:r>
            <a:r>
              <a:rPr b="1" lang="en-US" sz="2400" spc="-1" strike="noStrike">
                <a:solidFill>
                  <a:srgbClr val="000000"/>
                </a:solidFill>
                <a:uFill>
                  <a:solidFill>
                    <a:srgbClr val="ffffff"/>
                  </a:solidFill>
                </a:uFill>
                <a:latin typeface="Arial"/>
              </a:rPr>
              <a:t>that</a:t>
            </a:r>
            <a:r>
              <a:rPr b="0" lang="en-US" sz="2400" spc="-1" strike="noStrike">
                <a:solidFill>
                  <a:srgbClr val="000000"/>
                </a:solidFill>
                <a:uFill>
                  <a:solidFill>
                    <a:srgbClr val="ffffff"/>
                  </a:solidFill>
                </a:uFill>
                <a:latin typeface="Arial"/>
              </a:rPr>
              <a:t> circuit, </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not everything as one gets with radio telegraphy in WW1</a:t>
            </a:r>
            <a:endParaRPr b="0" lang="en-US" sz="2400" spc="-1" strike="noStrike">
              <a:solidFill>
                <a:srgbClr val="000000"/>
              </a:solidFill>
              <a:uFill>
                <a:solidFill>
                  <a:srgbClr val="ffffff"/>
                </a:solidFill>
              </a:uFill>
              <a:latin typeface="Arial"/>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Aids in breaking </a:t>
            </a:r>
            <a:endParaRPr b="0" lang="en-US" sz="4400" spc="-1" strike="noStrike">
              <a:solidFill>
                <a:srgbClr val="000000"/>
              </a:solidFill>
              <a:uFill>
                <a:solidFill>
                  <a:srgbClr val="ffffff"/>
                </a:solidFill>
              </a:uFill>
              <a:latin typeface="Arial"/>
            </a:endParaRPr>
          </a:p>
        </p:txBody>
      </p:sp>
      <p:sp>
        <p:nvSpPr>
          <p:cNvPr id="99" name="TextShape 2"/>
          <p:cNvSpPr txBox="1"/>
          <p:nvPr/>
        </p:nvSpPr>
        <p:spPr>
          <a:xfrm>
            <a:off x="504000" y="1769040"/>
            <a:ext cx="442692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Kerckhoffs' principle: only the keys are secret;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"the enemy knows the system" (Shannon's version).</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Assume we know, or guess from observing multiple messages, that route transposition of codebook words, with blind indicators added.</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We don't know the routes; nor the blind indicators; nor the Nomenclator book of Arbitraries.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Transposition</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Blind route indicators would make sorting messages into depths easier, as 1</a:t>
            </a:r>
            <a:r>
              <a:rPr b="0" lang="en-US" sz="2800" spc="-1" strike="noStrike" baseline="101000">
                <a:solidFill>
                  <a:srgbClr val="000000"/>
                </a:solidFill>
                <a:uFill>
                  <a:solidFill>
                    <a:srgbClr val="ffffff"/>
                  </a:solidFill>
                </a:uFill>
                <a:latin typeface="Arial"/>
              </a:rPr>
              <a:t>st</a:t>
            </a:r>
            <a:r>
              <a:rPr b="0" lang="en-US" sz="2800" spc="-1" strike="noStrike">
                <a:solidFill>
                  <a:srgbClr val="000000"/>
                </a:solidFill>
                <a:uFill>
                  <a:solidFill>
                    <a:srgbClr val="ffffff"/>
                  </a:solidFill>
                </a:uFill>
                <a:latin typeface="Arial"/>
              </a:rPr>
              <a:t> Blind is number of columns. Many homophones, 9 per Route.</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 </a:t>
            </a:r>
            <a:r>
              <a:rPr b="0" lang="en-US" sz="2400" spc="-1" strike="noStrike">
                <a:solidFill>
                  <a:srgbClr val="000000"/>
                </a:solidFill>
                <a:uFill>
                  <a:solidFill>
                    <a:srgbClr val="ffffff"/>
                  </a:solidFill>
                </a:uFill>
                <a:latin typeface="Arial"/>
              </a:rPr>
              <a:t>(Did they have more than one Route for a given width during a key period? If not, Fail! )</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One-part alphabetic will suggest homophones !</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Typically small number of factors  of body size for columns x lines.</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Blind route indicators will tattle that # columns is sometimes the same as another message of different length, removing all doubt as to which factors are which.</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Blind column indicators serve as error correction for proper recipient but likewise will aid a cryptanalyst with a depth to do multiple anagramming once they've been intuited </a:t>
            </a:r>
            <a:endParaRPr b="0" lang="en-US" sz="2800" spc="-1" strike="noStrike">
              <a:solidFill>
                <a:srgbClr val="000000"/>
              </a:solidFill>
              <a:uFill>
                <a:solidFill>
                  <a:srgbClr val="ffffff"/>
                </a:solidFill>
              </a:uFill>
              <a:latin typeface="Arial"/>
            </a:endParaRPr>
          </a:p>
        </p:txBody>
      </p:sp>
      <p:sp>
        <p:nvSpPr>
          <p:cNvPr id="100" name="TextShape 3"/>
          <p:cNvSpPr txBox="1"/>
          <p:nvPr/>
        </p:nvSpPr>
        <p:spPr>
          <a:xfrm>
            <a:off x="5152680" y="1769040"/>
            <a:ext cx="442692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Codebook</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Nomenclator means don't have to break the little words in each version of code first, they're given free (like word-breaks in newspaper CryptoQuotes™). Oops.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Single-part code-book's parallel ordering of sensitive and cover words helps infer meaning !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Military Intelligence has much context to provide probable words from Order of Battle and Operational Awareness.</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E.g., if we knew addressee SHELTER Weitzel refers to a (Maj)Genl, could infer SHELTER is either /MajGenl/ or /Genl/ from context.</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Unknown Codewords can be obvious from context once known ones filled in.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/Richmond/ … WALNUT Legislature </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Which Legislature might General in  Richmond be talking to? Not likely State of Maine …</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Recently declassified, how Nazi Germany broke a US Code </a:t>
            </a:r>
            <a:r>
              <a:rPr b="0" lang="en-US" sz="2400" spc="-1" strike="noStrike">
                <a:solidFill>
                  <a:srgbClr val="000000"/>
                </a:solidFill>
                <a:uFill>
                  <a:solidFill>
                    <a:srgbClr val="ffffff"/>
                  </a:solidFill>
                </a:uFill>
                <a:latin typeface="Arial"/>
              </a:rPr>
              <a:t>https://www.nsa.gov/news-features/declassified-documents/tech-journals/ </a:t>
            </a:r>
            <a:endParaRPr b="0" lang="en-US" sz="24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Blinds acting as nulls in last line are operator chat ! </a:t>
            </a:r>
            <a:endParaRPr b="0" lang="en-US" sz="3200" spc="-1" strike="noStrike">
              <a:solidFill>
                <a:srgbClr val="000000"/>
              </a:solidFill>
              <a:uFill>
                <a:solidFill>
                  <a:srgbClr val="ffffff"/>
                </a:solidFill>
              </a:uFill>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Historic Examle 2. ADFGVX (Y-100)</a:t>
            </a:r>
            <a:endParaRPr b="0" lang="en-US" sz="4400" spc="-1" strike="noStrike">
              <a:solidFill>
                <a:srgbClr val="000000"/>
              </a:solidFill>
              <a:uFill>
                <a:solidFill>
                  <a:srgbClr val="ffffff"/>
                </a:solidFill>
              </a:uFill>
              <a:latin typeface="Arial"/>
            </a:endParaRPr>
          </a:p>
        </p:txBody>
      </p:sp>
      <p:sp>
        <p:nvSpPr>
          <p:cNvPr id="102"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Well, Y-98.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WW1 centenary is well underway (1914-1918)</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Centenaries of Battles of the Somme (1916 Jul01 to Nov18 ) and Verdun (1916 Feb21 – Dec18)  extends before I write this to after I present.  </a:t>
            </a:r>
            <a:r>
              <a:rPr b="0" i="1" lang="en-US" sz="2400" spc="-1" strike="noStrike">
                <a:solidFill>
                  <a:srgbClr val="000000"/>
                </a:solidFill>
                <a:uFill>
                  <a:solidFill>
                    <a:srgbClr val="ffffff"/>
                  </a:solidFill>
                </a:uFill>
                <a:latin typeface="Arial"/>
              </a:rPr>
              <a:t>Ouch</a:t>
            </a:r>
            <a:r>
              <a:rPr b="0" lang="en-US" sz="2400" spc="-1" strike="noStrike">
                <a:solidFill>
                  <a:srgbClr val="000000"/>
                </a:solidFill>
                <a:uFill>
                  <a:solidFill>
                    <a:srgbClr val="ffffff"/>
                  </a:solidFill>
                </a:uFill>
                <a:latin typeface="Arial"/>
              </a:rPr>
              <a:t>!</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but this cipher is March to July  1918 *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German near-front Army/Corps/Division cipher, Western Front.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Trying to break out of trenches into decisive movement before attrition; Tanks &amp; Gas.</a:t>
            </a:r>
            <a:endParaRPr b="0" lang="en-US" sz="2800" spc="-1" strike="noStrike">
              <a:solidFill>
                <a:srgbClr val="000000"/>
              </a:solidFill>
              <a:uFill>
                <a:solidFill>
                  <a:srgbClr val="ffffff"/>
                </a:solidFill>
              </a:uFill>
              <a:latin typeface="Arial"/>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ADFG(v)x</a:t>
            </a:r>
            <a:endParaRPr b="0" lang="en-US" sz="4400" spc="-1" strike="noStrike">
              <a:solidFill>
                <a:srgbClr val="000000"/>
              </a:solidFill>
              <a:uFill>
                <a:solidFill>
                  <a:srgbClr val="ffffff"/>
                </a:solidFill>
              </a:uFill>
              <a:latin typeface="Arial"/>
            </a:endParaRPr>
          </a:p>
        </p:txBody>
      </p:sp>
      <p:sp>
        <p:nvSpPr>
          <p:cNvPr id="104"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Polybius Substitution</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Fractionated Bifid Substitution</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Thoroughly mixed alphabet</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Labels ADFG(V)X</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Optimized for Morse Code Wireless Telegraphy speed &amp; accuracy </a:t>
            </a:r>
            <a:r>
              <a:rPr b="0" lang="en-US" sz="2400" spc="-1" strike="noStrike">
                <a:solidFill>
                  <a:srgbClr val="000000"/>
                </a:solidFill>
                <a:uFill>
                  <a:solidFill>
                    <a:srgbClr val="ffffff"/>
                  </a:solidFill>
                </a:uFill>
                <a:latin typeface="Arial"/>
              </a:rPr>
              <a:t>
</a:t>
            </a:r>
            <a:r>
              <a:rPr b="0" lang="en-US" sz="3600" spc="-1" strike="noStrike">
                <a:solidFill>
                  <a:srgbClr val="000000"/>
                </a:solidFill>
                <a:uFill>
                  <a:solidFill>
                    <a:srgbClr val="ffffff"/>
                  </a:solidFill>
                </a:uFill>
                <a:latin typeface="Arial"/>
              </a:rPr>
              <a:t>·-   --·  ··-·  --·  ···-  -··- </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Expanded from 5x5 to 6x6 to include numerals in June</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Avoids spelling</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numerals become probable words!</a:t>
            </a:r>
            <a:endParaRPr b="0"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Bradley"/>
              </a:rPr>
              <a:t>eins zwei </a:t>
            </a:r>
            <a:r>
              <a:rPr b="0" lang="en-US" sz="2000" spc="-1" strike="noStrike">
                <a:solidFill>
                  <a:srgbClr val="000000"/>
                </a:solidFill>
                <a:uFill>
                  <a:solidFill>
                    <a:srgbClr val="ffffff"/>
                  </a:solidFill>
                </a:uFill>
                <a:latin typeface="Bradley"/>
              </a:rPr>
              <a:t>	</a:t>
            </a:r>
            <a:r>
              <a:rPr b="0" lang="en-US" sz="2000" spc="-1" strike="noStrike">
                <a:solidFill>
                  <a:srgbClr val="000000"/>
                </a:solidFill>
                <a:uFill>
                  <a:solidFill>
                    <a:srgbClr val="ffffff"/>
                  </a:solidFill>
                </a:uFill>
                <a:latin typeface="Bradley"/>
              </a:rPr>
              <a:t>drei vier fünf sechs sieben acht neun zehn</a:t>
            </a:r>
            <a:endParaRPr b="0" lang="en-US" sz="20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or shifts to digits modes in other systems.</a:t>
            </a:r>
            <a:endParaRPr b="0" lang="en-US" sz="20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Shorter messages. less mistakes.</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(Image from Wikipedia)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Single Columnar Transposition</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Ragged last row hence ragged columns</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Irregular splitting / blocking of long messages</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To avoid multiple anagramming</a:t>
            </a:r>
            <a:endParaRPr b="0" lang="en-US" sz="2800" spc="-1" strike="noStrike">
              <a:solidFill>
                <a:srgbClr val="000000"/>
              </a:solidFill>
              <a:uFill>
                <a:solidFill>
                  <a:srgbClr val="ffffff"/>
                </a:solidFill>
              </a:uFill>
              <a:latin typeface="Arial"/>
            </a:endParaRPr>
          </a:p>
        </p:txBody>
      </p:sp>
      <p:pic>
        <p:nvPicPr>
          <p:cNvPr id="105" name="" descr=""/>
          <p:cNvPicPr/>
          <p:nvPr/>
        </p:nvPicPr>
        <p:blipFill>
          <a:blip r:embed="rId1"/>
          <a:stretch/>
        </p:blipFill>
        <p:spPr>
          <a:xfrm>
            <a:off x="6313680" y="1769040"/>
            <a:ext cx="3013200" cy="4504320"/>
          </a:xfrm>
          <a:prstGeom prst="rect">
            <a:avLst/>
          </a:prstGeom>
          <a:ln>
            <a:noFill/>
          </a:ln>
        </p:spPr>
      </p:pic>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Cryptanalysis of ADFGX</a:t>
            </a:r>
            <a:endParaRPr b="0" lang="en-US" sz="4400" spc="-1" strike="noStrike">
              <a:solidFill>
                <a:srgbClr val="000000"/>
              </a:solidFill>
              <a:uFill>
                <a:solidFill>
                  <a:srgbClr val="ffffff"/>
                </a:solidFill>
              </a:uFill>
              <a:latin typeface="Arial"/>
            </a:endParaRPr>
          </a:p>
        </p:txBody>
      </p:sp>
      <p:sp>
        <p:nvSpPr>
          <p:cNvPr id="107" name="TextShape 2"/>
          <p:cNvSpPr txBox="1"/>
          <p:nvPr/>
        </p:nvSpPr>
        <p:spPr>
          <a:xfrm>
            <a:off x="504000" y="1769040"/>
            <a:ext cx="6079680" cy="4540320"/>
          </a:xfrm>
          <a:prstGeom prst="rect">
            <a:avLst/>
          </a:prstGeom>
          <a:noFill/>
          <a:ln>
            <a:noFill/>
          </a:ln>
        </p:spPr>
        <p:txBody>
          <a:bodyPr lIns="0" rIns="0" tIns="0" bIns="0"/>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Mostly one Analyst: Lt Georges Painvan</a:t>
            </a:r>
            <a:endParaRPr b="0" lang="en-US" sz="3200" spc="-1" strike="noStrike">
              <a:solidFill>
                <a:srgbClr val="000000"/>
              </a:solidFill>
              <a:uFill>
                <a:solidFill>
                  <a:srgbClr val="ffffff"/>
                </a:solidFill>
              </a:uFill>
              <a:latin typeface="Arial"/>
            </a:endParaRPr>
          </a:p>
          <a:p>
            <a:pPr marL="432000" indent="-324000" algn="r">
              <a:buClr>
                <a:srgbClr val="000000"/>
              </a:buClr>
              <a:buSzPct val="45000"/>
              <a:buFont typeface="Wingdings" charset="2"/>
              <a:buChar char=""/>
            </a:pPr>
            <a:r>
              <a:rPr b="0" lang="en-US" sz="2600" spc="-1" strike="noStrike">
                <a:solidFill>
                  <a:srgbClr val="000000"/>
                </a:solidFill>
                <a:uFill>
                  <a:solidFill>
                    <a:srgbClr val="ffffff"/>
                  </a:solidFill>
                </a:uFill>
                <a:latin typeface="Arial"/>
              </a:rPr>
              <a:t>(picture via Wikipedia)</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Irregular message sizes: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Ragged row prevents factoring for size</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But eventually actually harmed security</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Frequency analysis says little at start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Only 5 (later 6) letters discloses it's a Bifid</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Freq distribution varied day to day disclosed that Polybius is keyed daily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And thus likely the transposition key too</a:t>
            </a:r>
            <a:endParaRPr b="0" lang="en-US" sz="2400" spc="-1" strike="noStrike">
              <a:solidFill>
                <a:srgbClr val="000000"/>
              </a:solidFill>
              <a:uFill>
                <a:solidFill>
                  <a:srgbClr val="ffffff"/>
                </a:solidFill>
              </a:uFill>
              <a:latin typeface="Arial"/>
            </a:endParaRPr>
          </a:p>
        </p:txBody>
      </p:sp>
      <p:pic>
        <p:nvPicPr>
          <p:cNvPr id="108" name="" descr=""/>
          <p:cNvPicPr/>
          <p:nvPr/>
        </p:nvPicPr>
        <p:blipFill>
          <a:blip r:embed="rId1"/>
          <a:stretch/>
        </p:blipFill>
        <p:spPr>
          <a:xfrm>
            <a:off x="6766560" y="1533960"/>
            <a:ext cx="2857320" cy="4409640"/>
          </a:xfrm>
          <a:prstGeom prst="rect">
            <a:avLst/>
          </a:prstGeom>
          <a:ln>
            <a:noFill/>
          </a:ln>
        </p:spPr>
      </p:pic>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Cryptanalysis … Depth</a:t>
            </a:r>
            <a:endParaRPr b="0" lang="en-US" sz="4400" spc="-1" strike="noStrike">
              <a:solidFill>
                <a:srgbClr val="000000"/>
              </a:solidFill>
              <a:uFill>
                <a:solidFill>
                  <a:srgbClr val="ffffff"/>
                </a:solidFill>
              </a:uFill>
              <a:latin typeface="Arial"/>
            </a:endParaRPr>
          </a:p>
        </p:txBody>
      </p:sp>
      <p:sp>
        <p:nvSpPr>
          <p:cNvPr id="110"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Transposition requires Depth to break</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Regular blocks in one message can provide that, but avoided here</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Required depth of messages needed </a:t>
            </a:r>
            <a:r>
              <a:rPr b="0" lang="en-US" sz="3200" spc="-1" strike="noStrike" u="sng">
                <a:solidFill>
                  <a:srgbClr val="000000"/>
                </a:solidFill>
                <a:uFill>
                  <a:solidFill>
                    <a:srgbClr val="ffffff"/>
                  </a:solidFill>
                </a:uFill>
                <a:latin typeface="Arial"/>
              </a:rPr>
              <a:t>in same day key</a:t>
            </a:r>
            <a:r>
              <a:rPr b="0" lang="en-US" sz="3200" spc="-1" strike="noStrike">
                <a:solidFill>
                  <a:srgbClr val="000000"/>
                </a:solidFill>
                <a:uFill>
                  <a:solidFill>
                    <a:srgbClr val="ffffff"/>
                  </a:solidFill>
                </a:uFill>
                <a:latin typeface="Arial"/>
              </a:rPr>
              <a:t> and similar or same size to crack</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Initially too few messages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Flurry of messages prior to attack!</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Only 10 days broken, but 50% of all traffic </a:t>
            </a:r>
            <a:endParaRPr b="0" lang="en-US" sz="2800" spc="-1" strike="noStrike">
              <a:solidFill>
                <a:srgbClr val="000000"/>
              </a:solidFill>
              <a:uFill>
                <a:solidFill>
                  <a:srgbClr val="ffffff"/>
                </a:solidFill>
              </a:uFill>
              <a:latin typeface="Arial"/>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Cryptanalysis … Entry</a:t>
            </a:r>
            <a:endParaRPr b="0" lang="en-US" sz="4400" spc="-1" strike="noStrike">
              <a:solidFill>
                <a:srgbClr val="000000"/>
              </a:solidFill>
              <a:uFill>
                <a:solidFill>
                  <a:srgbClr val="ffffff"/>
                </a:solidFill>
              </a:uFill>
              <a:latin typeface="Arial"/>
            </a:endParaRPr>
          </a:p>
        </p:txBody>
      </p:sp>
      <p:sp>
        <p:nvSpPr>
          <p:cNvPr id="112"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Find Column width, lengths</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Stereotyped military message prologue results in common pattern even after transposition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similar to “cribs”, but only need the pattern not the text ! </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(the text crib will help later)</a:t>
            </a:r>
            <a:endParaRPr b="0" lang="en-US" sz="20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Divide columns into long and short using prologue pattern</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limits anagramming choices to subsets</a:t>
            </a:r>
            <a:endParaRPr b="0" lang="en-US"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Undoes the complication of where to break the columns</a:t>
            </a:r>
            <a:endParaRPr b="0" lang="en-US" sz="24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Two messages with same length: Multiple Anagramming</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Different but close: Pattern similarity discloses width and length.</a:t>
            </a:r>
            <a:endParaRPr b="0" lang="en-US" sz="3200" spc="-1" strike="noStrike">
              <a:solidFill>
                <a:srgbClr val="000000"/>
              </a:solidFill>
              <a:uFill>
                <a:solidFill>
                  <a:srgbClr val="ffffff"/>
                </a:solidFill>
              </a:uFill>
              <a:latin typeface="Arial"/>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Cryptanalysis – matching columns</a:t>
            </a:r>
            <a:endParaRPr b="0" lang="en-US" sz="4400" spc="-1" strike="noStrike">
              <a:solidFill>
                <a:srgbClr val="000000"/>
              </a:solidFill>
              <a:uFill>
                <a:solidFill>
                  <a:srgbClr val="ffffff"/>
                </a:solidFill>
              </a:uFill>
              <a:latin typeface="Arial"/>
            </a:endParaRPr>
          </a:p>
        </p:txBody>
      </p:sp>
      <p:sp>
        <p:nvSpPr>
          <p:cNvPr id="114"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Frequency analysis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Dividing columns into even/odd.</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(Also can detect Even vs Odd number of columns if not determined otherwise)</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Candidate pair [odd:even] columns as Polybius bifid letters</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Bifid means only 36 not 26*26 kinds in each pairing</a:t>
            </a:r>
            <a:r>
              <a:rPr b="0" lang="en-US" sz="2400" spc="-1" strike="noStrike">
                <a:solidFill>
                  <a:srgbClr val="000000"/>
                </a:solidFill>
                <a:uFill>
                  <a:solidFill>
                    <a:srgbClr val="ffffff"/>
                  </a:solidFill>
                </a:uFill>
                <a:latin typeface="Arial"/>
              </a:rPr>
              <a:t> so easier to have enough data to be meaningful</a:t>
            </a:r>
            <a:endParaRPr b="0" lang="en-US" sz="2400" spc="-1" strike="noStrike">
              <a:solidFill>
                <a:srgbClr val="000000"/>
              </a:solidFill>
              <a:uFill>
                <a:solidFill>
                  <a:srgbClr val="ffffff"/>
                </a:solidFill>
              </a:uFill>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Crypto News review: from 2014-09</a:t>
            </a:r>
            <a:endParaRPr b="0" lang="en-US" sz="4400" spc="-1" strike="noStrike">
              <a:solidFill>
                <a:srgbClr val="000000"/>
              </a:solidFill>
              <a:uFill>
                <a:solidFill>
                  <a:srgbClr val="ffffff"/>
                </a:solidFill>
              </a:uFill>
              <a:latin typeface="Arial"/>
            </a:endParaRPr>
          </a:p>
        </p:txBody>
      </p:sp>
      <p:sp>
        <p:nvSpPr>
          <p:cNvPr id="44" name="TextShape 2"/>
          <p:cNvSpPr txBox="1"/>
          <p:nvPr/>
        </p:nvSpPr>
        <p:spPr>
          <a:xfrm>
            <a:off x="504000" y="1769040"/>
            <a:ext cx="442692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2014-fall</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SHELLSHOCK wasn't crypto</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POODLE  - “Padding Oracle on Downgraded Legacy Encryption” - Yet another side-jack exploit – HTTPS in Starbucks not safe if SSLv3 downgrade allowed !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SSLsplit - tool for MITM intercept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"Let's Encrypt" announced for 2015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Whatsapp adds E2E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2015</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FREAK (downgrading session to export ciphers)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RowHammer (DRAM abuse)</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TrueCrypt Audit</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LogJam “ Imperfect Forward Secrecy” (per Sggrc) – export-grade TLS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45" name="TextShape 3"/>
          <p:cNvSpPr txBox="1"/>
          <p:nvPr/>
        </p:nvSpPr>
        <p:spPr>
          <a:xfrm>
            <a:off x="5152680" y="1769040"/>
            <a:ext cx="442692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2016</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CacheBleed: A Timing Attack on OpenSSL Constant Time RSA</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Drown – riffing SSLv2 to compromise  TLS (turn off old ciphers!)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BadLock – overblown!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CA follies continue </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many more named exploits, mostly over-sold</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CVE-2016-6313 Random Number prediction</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4640 bits from the RNG needed </a:t>
            </a:r>
            <a:r>
              <a:rPr b="1" lang="en-US" sz="2400" spc="-1" strike="noStrike">
                <a:solidFill>
                  <a:srgbClr val="000000"/>
                </a:solidFill>
                <a:uFill>
                  <a:solidFill>
                    <a:srgbClr val="ffffff"/>
                  </a:solidFill>
                </a:uFill>
                <a:latin typeface="Arial"/>
              </a:rPr>
              <a:t>yawn</a:t>
            </a:r>
            <a:r>
              <a:rPr b="0" lang="en-US" sz="2400" spc="-1" strike="noStrike">
                <a:solidFill>
                  <a:srgbClr val="000000"/>
                </a:solidFill>
                <a:uFill>
                  <a:solidFill>
                    <a:srgbClr val="ffffff"/>
                  </a:solidFill>
                </a:uFill>
                <a:latin typeface="Arial"/>
              </a:rPr>
              <a:t> </a:t>
            </a:r>
            <a:endParaRPr b="0" lang="en-US"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The Million-Key Question—Investigating the Origins of RSA Public Keys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weaponizing of Rowhammer with “Flip Feng Shui,”</a:t>
            </a:r>
            <a:endParaRPr b="0" lang="en-US" sz="2800" spc="-1" strike="noStrike">
              <a:solidFill>
                <a:srgbClr val="000000"/>
              </a:solidFill>
              <a:uFill>
                <a:solidFill>
                  <a:srgbClr val="ffffff"/>
                </a:solidFill>
              </a:uFill>
              <a:latin typeface="Arial"/>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Cryptanalysis … finishing</a:t>
            </a:r>
            <a:endParaRPr b="0" lang="en-US" sz="4400" spc="-1" strike="noStrike">
              <a:solidFill>
                <a:srgbClr val="000000"/>
              </a:solidFill>
              <a:uFill>
                <a:solidFill>
                  <a:srgbClr val="ffffff"/>
                </a:solidFill>
              </a:uFill>
              <a:latin typeface="Arial"/>
            </a:endParaRPr>
          </a:p>
        </p:txBody>
      </p:sp>
      <p:sp>
        <p:nvSpPr>
          <p:cNvPr id="116"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Once anagrammed, bifid coordinate pairs can be treated as simple mono-alphabetic substitution; routine.</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Re-use the crib to start.</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Having recovered transposition (# columns and permutation)  and substitution (mixed alphabet) keys of the day, all messages of the day are readable.</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SIGINT Metadata will likely indicate priority of which to read first.</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General solution in </a:t>
            </a:r>
            <a:r>
              <a:rPr b="0" lang="en-US" sz="3200" spc="-1" strike="noStrike">
                <a:solidFill>
                  <a:srgbClr val="000000"/>
                </a:solidFill>
                <a:uFill>
                  <a:solidFill>
                    <a:srgbClr val="ffffff"/>
                  </a:solidFill>
                </a:uFill>
                <a:latin typeface="Arial"/>
              </a:rPr>
              <a:t>between-war (de)classified text  </a:t>
            </a:r>
            <a:r>
              <a:rPr b="0" lang="en-US" sz="2600" spc="-1" strike="noStrike">
                <a:solidFill>
                  <a:srgbClr val="000000"/>
                </a:solidFill>
                <a:uFill>
                  <a:solidFill>
                    <a:srgbClr val="ffffff"/>
                  </a:solidFill>
                </a:uFill>
                <a:latin typeface="Arial"/>
              </a:rPr>
              <a:t>http://www.nsa.gov/public_info/declass/military_cryptanalysis.shtml </a:t>
            </a:r>
            <a:r>
              <a:rPr b="0" lang="en-US" sz="3200" spc="-1" strike="noStrike">
                <a:solidFill>
                  <a:srgbClr val="000000"/>
                </a:solidFill>
                <a:uFill>
                  <a:solidFill>
                    <a:srgbClr val="ffffff"/>
                  </a:solidFill>
                </a:uFill>
                <a:latin typeface="Arial"/>
              </a:rPr>
              <a:t>later; only special case depth solutions during war.</a:t>
            </a:r>
            <a:endParaRPr b="0" lang="en-US" sz="3200" spc="-1" strike="noStrike">
              <a:solidFill>
                <a:srgbClr val="000000"/>
              </a:solidFill>
              <a:uFill>
                <a:solidFill>
                  <a:srgbClr val="ffffff"/>
                </a:solidFill>
              </a:uFill>
              <a:latin typeface="Arial"/>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Critique</a:t>
            </a:r>
            <a:endParaRPr b="0" lang="en-US" sz="4400" spc="-1" strike="noStrike">
              <a:solidFill>
                <a:srgbClr val="000000"/>
              </a:solidFill>
              <a:uFill>
                <a:solidFill>
                  <a:srgbClr val="ffffff"/>
                </a:solidFill>
              </a:uFill>
              <a:latin typeface="Arial"/>
            </a:endParaRPr>
          </a:p>
        </p:txBody>
      </p:sp>
      <p:sp>
        <p:nvSpPr>
          <p:cNvPr id="118"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At a post-wars history conference, cryptanalyst Maj.(then Lt.)Painvin and cryptographer Col.(then Lt.)Nebel met.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Double Transposition would have been too hard to get right in transmission, </a:t>
            </a:r>
            <a:r>
              <a:rPr b="0" lang="en-US" sz="2800" spc="-1" strike="noStrike">
                <a:solidFill>
                  <a:srgbClr val="000000"/>
                </a:solidFill>
                <a:uFill>
                  <a:solidFill>
                    <a:srgbClr val="ffffff"/>
                  </a:solidFill>
                </a:uFill>
                <a:latin typeface="Arial"/>
              </a:rPr>
              <a:t>
</a:t>
            </a:r>
            <a:r>
              <a:rPr b="0" lang="en-US" sz="2800" spc="-1" strike="noStrike">
                <a:solidFill>
                  <a:srgbClr val="000000"/>
                </a:solidFill>
                <a:uFill>
                  <a:solidFill>
                    <a:srgbClr val="ffffff"/>
                  </a:solidFill>
                </a:uFill>
                <a:latin typeface="Arial"/>
              </a:rPr>
              <a:t>but would have blocked timely breaks if used properly.</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Using it wrong would have transmitted errors more useful to breaker than recipient </a:t>
            </a:r>
            <a:r>
              <a:rPr b="0" lang="en-US" sz="2800" spc="-1" strike="noStrike">
                <a:solidFill>
                  <a:srgbClr val="000000"/>
                </a:solidFill>
                <a:uFill>
                  <a:solidFill>
                    <a:srgbClr val="ffffff"/>
                  </a:solidFill>
                </a:uFill>
                <a:latin typeface="Arial"/>
              </a:rPr>
              <a:t>
</a:t>
            </a:r>
            <a:r>
              <a:rPr b="0" lang="en-US" sz="2800" spc="-1" strike="noStrike">
                <a:solidFill>
                  <a:srgbClr val="000000"/>
                </a:solidFill>
                <a:uFill>
                  <a:solidFill>
                    <a:srgbClr val="ffffff"/>
                  </a:solidFill>
                </a:uFill>
                <a:latin typeface="Arial"/>
              </a:rPr>
              <a:t>and many retransmissions, likewise !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Illusory Complications</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Same chars in row &amp; column labels – but can tell  'Ax' from 'xA'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Lack of 'Russian copulation' (nor free re-wording) to hide stereotyped beginning flagged width and column size in common patterns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Varying column lengths leaked by stereotype leaking patterns through transpostion</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Sorting into long / short columns  reduced anagramming</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Fractionated letters actually makes frequency testing candidate column pairs </a:t>
            </a:r>
            <a:r>
              <a:rPr b="0" lang="en-US" sz="2800" spc="-1" strike="noStrike" u="sng">
                <a:solidFill>
                  <a:srgbClr val="000000"/>
                </a:solidFill>
                <a:uFill>
                  <a:solidFill>
                    <a:srgbClr val="ffffff"/>
                  </a:solidFill>
                </a:uFill>
                <a:latin typeface="Arial"/>
              </a:rPr>
              <a:t>more</a:t>
            </a:r>
            <a:r>
              <a:rPr b="0" lang="en-US" sz="2800" spc="-1" strike="noStrike">
                <a:solidFill>
                  <a:srgbClr val="000000"/>
                </a:solidFill>
                <a:uFill>
                  <a:solidFill>
                    <a:srgbClr val="ffffff"/>
                  </a:solidFill>
                </a:uFill>
                <a:latin typeface="Arial"/>
              </a:rPr>
              <a:t> useful</a:t>
            </a:r>
            <a:endParaRPr b="0" lang="en-US" sz="2800" spc="-1" strike="noStrike">
              <a:solidFill>
                <a:srgbClr val="000000"/>
              </a:solidFill>
              <a:uFill>
                <a:solidFill>
                  <a:srgbClr val="ffffff"/>
                </a:solidFill>
              </a:uFill>
              <a:latin typeface="Arial"/>
            </a:endParaRPr>
          </a:p>
          <a:p>
            <a:endParaRPr b="0" lang="en-US" sz="3200" spc="-1" strike="noStrike">
              <a:solidFill>
                <a:srgbClr val="000000"/>
              </a:solidFill>
              <a:uFill>
                <a:solidFill>
                  <a:srgbClr val="ffffff"/>
                </a:solidFill>
              </a:uFill>
              <a:latin typeface="Arial"/>
            </a:endParaRPr>
          </a:p>
        </p:txBody>
      </p:sp>
    </p:spTree>
  </p:cSld>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3. GPG/PGP Key Signing</a:t>
            </a:r>
            <a:endParaRPr b="0" lang="en-US" sz="4400" spc="-1" strike="noStrike">
              <a:solidFill>
                <a:srgbClr val="000000"/>
              </a:solidFill>
              <a:uFill>
                <a:solidFill>
                  <a:srgbClr val="ffffff"/>
                </a:solidFill>
              </a:uFill>
              <a:latin typeface="Arial"/>
            </a:endParaRPr>
          </a:p>
        </p:txBody>
      </p:sp>
      <p:sp>
        <p:nvSpPr>
          <p:cNvPr id="120"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A quick HOW TO</a:t>
            </a:r>
            <a:endParaRPr b="0" lang="en-US" sz="3200" spc="-1" strike="noStrike">
              <a:solidFill>
                <a:srgbClr val="000000"/>
              </a:solidFill>
              <a:uFill>
                <a:solidFill>
                  <a:srgbClr val="ffffff"/>
                </a:solidFill>
              </a:uFill>
              <a:latin typeface="Arial"/>
            </a:endParaRPr>
          </a:p>
        </p:txBody>
      </p:sp>
      <p:pic>
        <p:nvPicPr>
          <p:cNvPr id="121" name="" descr=""/>
          <p:cNvPicPr/>
          <p:nvPr/>
        </p:nvPicPr>
        <p:blipFill>
          <a:blip r:embed="rId1"/>
          <a:stretch/>
        </p:blipFill>
        <p:spPr>
          <a:xfrm>
            <a:off x="3516840" y="2377440"/>
            <a:ext cx="5810040" cy="4304880"/>
          </a:xfrm>
          <a:prstGeom prst="rect">
            <a:avLst/>
          </a:prstGeom>
          <a:ln>
            <a:noFill/>
          </a:ln>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2. Transposition Ciphers </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in Historic Context </a:t>
            </a:r>
            <a:endParaRPr b="0" lang="en-US" sz="4400" spc="-1" strike="noStrike">
              <a:solidFill>
                <a:srgbClr val="000000"/>
              </a:solidFill>
              <a:uFill>
                <a:solidFill>
                  <a:srgbClr val="ffffff"/>
                </a:solidFill>
              </a:uFill>
              <a:latin typeface="Arial"/>
            </a:endParaRPr>
          </a:p>
        </p:txBody>
      </p:sp>
      <p:sp>
        <p:nvSpPr>
          <p:cNvPr id="47"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Using Codes and Ciphers ! </a:t>
            </a:r>
            <a:endParaRPr b="0" lang="en-US" sz="3200" spc="-1" strike="noStrike">
              <a:solidFill>
                <a:srgbClr val="000000"/>
              </a:solidFill>
              <a:uFill>
                <a:solidFill>
                  <a:srgbClr val="ffffff"/>
                </a:solidFill>
              </a:u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Cryptographic Taxonomy</a:t>
            </a:r>
            <a:endParaRPr b="0" lang="en-US" sz="4400" spc="-1" strike="noStrike">
              <a:solidFill>
                <a:srgbClr val="000000"/>
              </a:solidFill>
              <a:uFill>
                <a:solidFill>
                  <a:srgbClr val="ffffff"/>
                </a:solidFill>
              </a:uFill>
              <a:latin typeface="Arial"/>
            </a:endParaRPr>
          </a:p>
        </p:txBody>
      </p:sp>
      <p:sp>
        <p:nvSpPr>
          <p:cNvPr id="49"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Steganography</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Codes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Ciphers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Composite </a:t>
            </a:r>
            <a:endParaRPr b="0" lang="en-US" sz="3200" spc="-1" strike="noStrike">
              <a:solidFill>
                <a:srgbClr val="000000"/>
              </a:solidFill>
              <a:uFill>
                <a:solidFill>
                  <a:srgbClr val="ffffff"/>
                </a:solidFill>
              </a:uFill>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Taxonomy: Steganography</a:t>
            </a:r>
            <a:endParaRPr b="0" lang="en-US" sz="4400" spc="-1" strike="noStrike">
              <a:solidFill>
                <a:srgbClr val="000000"/>
              </a:solidFill>
              <a:uFill>
                <a:solidFill>
                  <a:srgbClr val="ffffff"/>
                </a:solidFill>
              </a:uFill>
              <a:latin typeface="Arial"/>
            </a:endParaRPr>
          </a:p>
        </p:txBody>
      </p:sp>
      <p:sp>
        <p:nvSpPr>
          <p:cNvPr id="51"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r>
              <a:rPr b="0" lang="en-US" sz="3200" spc="-1" strike="noStrike">
                <a:solidFill>
                  <a:srgbClr val="000000"/>
                </a:solidFill>
                <a:uFill>
                  <a:solidFill>
                    <a:srgbClr val="ffffff"/>
                  </a:solidFill>
                </a:uFill>
                <a:latin typeface="Arial"/>
              </a:rPr>
              <a:t>message, what message ?</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e.g, Acme::Bleach or lemon juice </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Example, “Attack at Dawn” becomes: </a:t>
            </a:r>
            <a:endParaRPr b="0" lang="en-US" sz="3200" spc="-1" strike="noStrike">
              <a:solidFill>
                <a:srgbClr val="000000"/>
              </a:solidFill>
              <a:uFill>
                <a:solidFill>
                  <a:srgbClr val="ffffff"/>
                </a:solidFill>
              </a:uFill>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52" name="" descr=""/>
          <p:cNvPicPr/>
          <p:nvPr/>
        </p:nvPicPr>
        <p:blipFill>
          <a:blip r:embed="rId1"/>
          <a:stretch/>
        </p:blipFill>
        <p:spPr>
          <a:xfrm>
            <a:off x="187200" y="5852160"/>
            <a:ext cx="5390640" cy="1609200"/>
          </a:xfrm>
          <a:prstGeom prst="rect">
            <a:avLst/>
          </a:prstGeom>
          <a:ln>
            <a:noFill/>
          </a:ln>
        </p:spPr>
      </p:pic>
      <p:sp>
        <p:nvSpPr>
          <p:cNvPr id="5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Taxonomy: Codes</a:t>
            </a:r>
            <a:endParaRPr b="0" lang="en-US" sz="4400" spc="-1" strike="noStrike">
              <a:solidFill>
                <a:srgbClr val="000000"/>
              </a:solidFill>
              <a:uFill>
                <a:solidFill>
                  <a:srgbClr val="ffffff"/>
                </a:solidFill>
              </a:uFill>
              <a:latin typeface="Arial"/>
            </a:endParaRPr>
          </a:p>
        </p:txBody>
      </p:sp>
      <p:sp>
        <p:nvSpPr>
          <p:cNvPr id="54" name="TextShape 2"/>
          <p:cNvSpPr txBox="1"/>
          <p:nvPr/>
        </p:nvSpPr>
        <p:spPr>
          <a:xfrm>
            <a:off x="504000" y="1769040"/>
            <a:ext cx="442692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Semantic level substitution</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600" spc="-1" strike="noStrike">
                <a:solidFill>
                  <a:srgbClr val="000000"/>
                </a:solidFill>
                <a:uFill>
                  <a:solidFill>
                    <a:srgbClr val="ffffff"/>
                  </a:solidFill>
                </a:uFill>
                <a:latin typeface="Arial"/>
              </a:rPr>
              <a:t>One Part vs Two Part</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600" spc="-1" strike="noStrike">
                <a:solidFill>
                  <a:srgbClr val="000000"/>
                </a:solidFill>
                <a:uFill>
                  <a:solidFill>
                    <a:srgbClr val="ffffff"/>
                  </a:solidFill>
                </a:uFill>
                <a:latin typeface="Arial"/>
              </a:rPr>
              <a:t>Complete or partial</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Nomenclator – one-part, partial</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600" spc="-1" strike="noStrike">
                <a:solidFill>
                  <a:srgbClr val="000000"/>
                </a:solidFill>
                <a:uFill>
                  <a:solidFill>
                    <a:srgbClr val="ffffff"/>
                  </a:solidFill>
                </a:uFill>
                <a:latin typeface="Arial"/>
              </a:rPr>
              <a:t>“</a:t>
            </a:r>
            <a:r>
              <a:rPr b="0" lang="en-US" sz="2600" spc="-1" strike="noStrike">
                <a:solidFill>
                  <a:srgbClr val="000000"/>
                </a:solidFill>
                <a:uFill>
                  <a:solidFill>
                    <a:srgbClr val="ffffff"/>
                  </a:solidFill>
                </a:uFill>
                <a:latin typeface="Arial"/>
              </a:rPr>
              <a:t>Attack At Dawn” </a:t>
            </a:r>
            <a:r>
              <a:rPr b="0" lang="en-US" sz="2600" spc="-1" strike="noStrike">
                <a:solidFill>
                  <a:srgbClr val="000000"/>
                </a:solidFill>
                <a:uFill>
                  <a:solidFill>
                    <a:srgbClr val="ffffff"/>
                  </a:solidFill>
                </a:uFill>
                <a:latin typeface="Arial"/>
              </a:rPr>
              <a:t>
</a:t>
            </a:r>
            <a:r>
              <a:rPr b="0" lang="en-US" sz="2600" spc="-1" strike="noStrike">
                <a:solidFill>
                  <a:srgbClr val="000000"/>
                </a:solidFill>
                <a:uFill>
                  <a:solidFill>
                    <a:srgbClr val="ffffff"/>
                  </a:solidFill>
                </a:uFill>
                <a:latin typeface="Arial"/>
              </a:rPr>
              <a:t>to “GrapeJelly At Dawn”</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Commercial Codebooks – one-part.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600" spc="-1" strike="noStrike">
                <a:solidFill>
                  <a:srgbClr val="000000"/>
                </a:solidFill>
                <a:uFill>
                  <a:solidFill>
                    <a:srgbClr val="ffffff"/>
                  </a:solidFill>
                </a:uFill>
                <a:latin typeface="Arial"/>
              </a:rPr>
              <a:t>Mostly for brevity;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600" spc="-1" strike="noStrike">
                <a:solidFill>
                  <a:srgbClr val="000000"/>
                </a:solidFill>
                <a:uFill>
                  <a:solidFill>
                    <a:srgbClr val="ffffff"/>
                  </a:solidFill>
                </a:uFill>
                <a:latin typeface="Arial"/>
              </a:rPr>
              <a:t>registration required.</a:t>
            </a:r>
            <a:endParaRPr b="0" lang="en-US" sz="2800" spc="-1" strike="noStrike">
              <a:solidFill>
                <a:srgbClr val="000000"/>
              </a:solidFill>
              <a:uFill>
                <a:solidFill>
                  <a:srgbClr val="ffffff"/>
                </a:solidFill>
              </a:uFill>
              <a:latin typeface="Arial"/>
            </a:endParaRPr>
          </a:p>
        </p:txBody>
      </p:sp>
      <p:sp>
        <p:nvSpPr>
          <p:cNvPr id="55" name="TextShape 3"/>
          <p:cNvSpPr txBox="1"/>
          <p:nvPr/>
        </p:nvSpPr>
        <p:spPr>
          <a:xfrm>
            <a:off x="5152680" y="1769040"/>
            <a:ext cx="442692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Trench Codes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Military &amp; Diplomatic Codebooks</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Normally two part (plus additive)</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Washington Naval Conference of 1922</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Gray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Midway (JN-25b)</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a:t>
            </a:r>
            <a:r>
              <a:rPr b="0" lang="en-US" sz="2800" spc="-1" strike="noStrike">
                <a:solidFill>
                  <a:srgbClr val="000000"/>
                </a:solidFill>
                <a:uFill>
                  <a:solidFill>
                    <a:srgbClr val="ffffff"/>
                  </a:solidFill>
                </a:uFill>
                <a:latin typeface="Arial"/>
              </a:rPr>
              <a:t>GrapeJelly  Textbook”</a:t>
            </a:r>
            <a:endParaRPr b="0" lang="en-US" sz="2800" spc="-1" strike="noStrike">
              <a:solidFill>
                <a:srgbClr val="000000"/>
              </a:solidFill>
              <a:uFill>
                <a:solidFill>
                  <a:srgbClr val="ffffff"/>
                </a:solidFill>
              </a:uFill>
              <a:latin typeface="Arial"/>
            </a:endParaRPr>
          </a:p>
        </p:txBody>
      </p:sp>
      <p:sp>
        <p:nvSpPr>
          <p:cNvPr id="56" name="TextShape 4"/>
          <p:cNvSpPr txBox="1"/>
          <p:nvPr/>
        </p:nvSpPr>
        <p:spPr>
          <a:xfrm>
            <a:off x="4937760" y="6217920"/>
            <a:ext cx="4572000" cy="1122840"/>
          </a:xfrm>
          <a:prstGeom prst="rect">
            <a:avLst/>
          </a:prstGeom>
          <a:solidFill>
            <a:srgbClr val="ffff99"/>
          </a:solidFill>
          <a:ln>
            <a:solidFill>
              <a:srgbClr val="000000"/>
            </a:solidFill>
            <a:custDash/>
          </a:ln>
        </p:spPr>
        <p:txBody>
          <a:bodyPr lIns="90000" rIns="90000" tIns="45000" bIns="45000"/>
          <a:p>
            <a:r>
              <a:rPr b="0" lang="en-US" sz="1800" spc="-1" strike="noStrike">
                <a:solidFill>
                  <a:srgbClr val="000000"/>
                </a:solidFill>
                <a:uFill>
                  <a:solidFill>
                    <a:srgbClr val="ffffff"/>
                  </a:solidFill>
                </a:uFill>
                <a:latin typeface="Times New Roman"/>
              </a:rPr>
              <a:t>BOHORDER PESTANEABA</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Times New Roman"/>
              </a:rPr>
              <a:t>04206</a:t>
            </a:r>
            <a:r>
              <a:rPr b="0" lang="en-US" sz="1800" spc="-1" strike="noStrike">
                <a:solidFill>
                  <a:srgbClr val="000000"/>
                </a:solidFill>
                <a:uFill>
                  <a:solidFill>
                    <a:srgbClr val="ffffff"/>
                  </a:solidFill>
                </a:uFill>
                <a:latin typeface="Times New Roman"/>
              </a:rPr>
              <a:t>	</a:t>
            </a:r>
            <a:r>
              <a:rPr b="0" lang="en-US" sz="1800" spc="-1" strike="noStrike">
                <a:solidFill>
                  <a:srgbClr val="000000"/>
                </a:solidFill>
                <a:uFill>
                  <a:solidFill>
                    <a:srgbClr val="ffffff"/>
                  </a:solidFill>
                </a:uFill>
                <a:latin typeface="Times New Roman"/>
              </a:rPr>
              <a:t>	</a:t>
            </a:r>
            <a:r>
              <a:rPr b="0" lang="en-US" sz="1800" spc="-1" strike="noStrike">
                <a:solidFill>
                  <a:srgbClr val="000000"/>
                </a:solidFill>
                <a:uFill>
                  <a:solidFill>
                    <a:srgbClr val="ffffff"/>
                  </a:solidFill>
                </a:uFill>
                <a:latin typeface="Times New Roman"/>
              </a:rPr>
              <a:t> 114976 </a:t>
            </a:r>
            <a:endParaRPr b="0" lang="en-US" sz="1800" spc="-1" strike="noStrike">
              <a:solidFill>
                <a:srgbClr val="000000"/>
              </a:solidFill>
              <a:uFill>
                <a:solidFill>
                  <a:srgbClr val="ffffff"/>
                </a:solidFill>
              </a:uFill>
              <a:latin typeface="Arial"/>
            </a:endParaRPr>
          </a:p>
          <a:p>
            <a:r>
              <a:rPr b="0" lang="en-US" sz="1800" spc="-1" strike="noStrike">
                <a:solidFill>
                  <a:srgbClr val="000000"/>
                </a:solidFill>
                <a:uFill>
                  <a:solidFill>
                    <a:srgbClr val="ffffff"/>
                  </a:solidFill>
                </a:uFill>
                <a:latin typeface="Times New Roman"/>
              </a:rPr>
              <a:t>(inserted ATTACK in 1</a:t>
            </a:r>
            <a:r>
              <a:rPr b="0" lang="en-US" sz="1800" spc="-1" strike="noStrike" baseline="101000">
                <a:solidFill>
                  <a:srgbClr val="000000"/>
                </a:solidFill>
                <a:uFill>
                  <a:solidFill>
                    <a:srgbClr val="ffffff"/>
                  </a:solidFill>
                </a:uFill>
                <a:latin typeface="Times New Roman"/>
              </a:rPr>
              <a:t>st</a:t>
            </a:r>
            <a:r>
              <a:rPr b="0" lang="en-US" sz="1800" spc="-1" strike="noStrike">
                <a:solidFill>
                  <a:srgbClr val="000000"/>
                </a:solidFill>
                <a:uFill>
                  <a:solidFill>
                    <a:srgbClr val="ffffff"/>
                  </a:solidFill>
                </a:uFill>
                <a:latin typeface="Times New Roman"/>
              </a:rPr>
              <a:t> custom space after Attach; used</a:t>
            </a:r>
            <a:r>
              <a:rPr b="1" lang="en-US" sz="1800" spc="-1" strike="noStrike">
                <a:solidFill>
                  <a:srgbClr val="000000"/>
                </a:solidFill>
                <a:uFill>
                  <a:solidFill>
                    <a:srgbClr val="ffffff"/>
                  </a:solidFill>
                </a:uFill>
                <a:latin typeface="Times New Roman"/>
              </a:rPr>
              <a:t> 5am Thursday</a:t>
            </a:r>
            <a:r>
              <a:rPr b="0" lang="en-US" sz="1800" spc="-1" strike="noStrike">
                <a:solidFill>
                  <a:srgbClr val="000000"/>
                </a:solidFill>
                <a:uFill>
                  <a:solidFill>
                    <a:srgbClr val="ffffff"/>
                  </a:solidFill>
                </a:uFill>
                <a:latin typeface="Times New Roman"/>
              </a:rPr>
              <a:t> for DAWN) </a:t>
            </a:r>
            <a:endParaRPr b="0" lang="en-US" sz="1800" spc="-1" strike="noStrike">
              <a:solidFill>
                <a:srgbClr val="000000"/>
              </a:solidFill>
              <a:uFill>
                <a:solidFill>
                  <a:srgbClr val="ffffff"/>
                </a:solidFill>
              </a:u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Taxonomy: Ciphers</a:t>
            </a:r>
            <a:endParaRPr b="0" lang="en-US" sz="4400" spc="-1" strike="noStrike">
              <a:solidFill>
                <a:srgbClr val="000000"/>
              </a:solidFill>
              <a:uFill>
                <a:solidFill>
                  <a:srgbClr val="ffffff"/>
                </a:solidFill>
              </a:uFill>
              <a:latin typeface="Arial"/>
            </a:endParaRPr>
          </a:p>
        </p:txBody>
      </p:sp>
      <p:sp>
        <p:nvSpPr>
          <p:cNvPr id="58"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Orthographic level</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Substitution – </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from Caesar, ROT13 to Enigma to Vernam to Solitaire</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(Hebrew Atbaš was before Caesar.)</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Digital stream ciphers</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Transposition</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Rearrange the deckchairs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Hybrid</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Digital Block ciphers Feistel rounds of S&amp;P(DES, AES)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Tunny (Baudot TTY bits toggled and swapped); </a:t>
            </a:r>
            <a:endParaRPr b="0" lang="en-US" sz="2800" spc="-1" strike="noStrike">
              <a:solidFill>
                <a:srgbClr val="000000"/>
              </a:solidFill>
              <a:uFill>
                <a:solidFill>
                  <a:srgbClr val="ffffff"/>
                </a:solidFill>
              </a:uFill>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All of the above</a:t>
            </a:r>
            <a:endParaRPr b="0" lang="en-US" sz="4400" spc="-1" strike="noStrike">
              <a:solidFill>
                <a:srgbClr val="000000"/>
              </a:solidFill>
              <a:uFill>
                <a:solidFill>
                  <a:srgbClr val="ffffff"/>
                </a:solidFill>
              </a:uFill>
              <a:latin typeface="Arial"/>
            </a:endParaRPr>
          </a:p>
        </p:txBody>
      </p:sp>
      <p:sp>
        <p:nvSpPr>
          <p:cNvPr id="60" name="TextShape 2"/>
          <p:cNvSpPr txBox="1"/>
          <p:nvPr/>
        </p:nvSpPr>
        <p:spPr>
          <a:xfrm>
            <a:off x="504000" y="1769040"/>
            <a:ext cx="9071640" cy="4384440"/>
          </a:xfrm>
          <a:prstGeom prst="rect">
            <a:avLst/>
          </a:prstGeom>
          <a:noFill/>
          <a:ln>
            <a:noFill/>
          </a:ln>
        </p:spPr>
        <p:txBody>
          <a:bodyPr lIns="0" rIns="0" tIns="0" bIns="0"/>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Diplomatic (or commercial) codebooks with Additives and/or Transposition super-encipherment </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Substitution Cipher with Jargon phrasebook to avoid probable words</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KGB/VIC ciphers: straddle or Vigenère, proper-noun inclusions, hidden OTP, double transposition with voids, microdot or secret ink, hollow-nickel.</a:t>
            </a:r>
            <a:endParaRPr b="0" lang="en-US" sz="2800" spc="-1" strike="noStrike">
              <a:solidFill>
                <a:srgbClr val="000000"/>
              </a:solidFill>
              <a:uFill>
                <a:solidFill>
                  <a:srgbClr val="ffffff"/>
                </a:solidFill>
              </a:u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837</TotalTime>
  <Application>LibreOffice/5.0.6.2$Linux_X86_64 LibreOffice_project/00$Build-2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2016-07-03T16:03:54Z</dcterms:created>
  <dc:language>en-US</dc:language>
  <dcterms:modified xsi:type="dcterms:W3CDTF">2016-09-20T23:16:26Z</dcterms:modified>
  <cp:revision>7</cp:revision>
</cp:coreProperties>
</file>