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5143500" cx="9144000"/>
  <p:notesSz cx="6858000" cy="9144000"/>
  <p:embeddedFontLst>
    <p:embeddedFont>
      <p:font typeface="PT Sans Narrow"/>
      <p:regular r:id="rId39"/>
      <p:bold r:id="rId40"/>
    </p:embeddedFont>
    <p:embeddedFont>
      <p:font typeface="Open Sans"/>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font" Target="fonts/PTSansNarrow-bold.fntdata"/><Relationship Id="rId20" Type="http://schemas.openxmlformats.org/officeDocument/2006/relationships/slide" Target="slides/slide16.xml"/><Relationship Id="rId42" Type="http://schemas.openxmlformats.org/officeDocument/2006/relationships/font" Target="fonts/OpenSans-bold.fntdata"/><Relationship Id="rId41" Type="http://schemas.openxmlformats.org/officeDocument/2006/relationships/font" Target="fonts/OpenSans-regular.fntdata"/><Relationship Id="rId22" Type="http://schemas.openxmlformats.org/officeDocument/2006/relationships/slide" Target="slides/slide18.xml"/><Relationship Id="rId44" Type="http://schemas.openxmlformats.org/officeDocument/2006/relationships/font" Target="fonts/OpenSans-boldItalic.fntdata"/><Relationship Id="rId21" Type="http://schemas.openxmlformats.org/officeDocument/2006/relationships/slide" Target="slides/slide17.xml"/><Relationship Id="rId43" Type="http://schemas.openxmlformats.org/officeDocument/2006/relationships/font" Target="fonts/OpenSans-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PTSansNarrow-regular.fntdata"/><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https://restic.readthedocs.io/en/latest/Manual/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3" name="Shape 2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http://www.nytimes.com/2011/12/12/sports/ncaafootball/joe-restic-an-innovator-in-football-at-harvard-dies-at-85.html</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9" name="Shape 2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https://github.com/restic/restic/blob/master/doc/index.md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https://en.wikipedia.org/wiki/Go_(programming_language)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1004144" y="1022025"/>
            <a:ext cx="7136667" cy="152400"/>
            <a:chOff x="1346428" y="1011300"/>
            <a:chExt cx="6452100" cy="152400"/>
          </a:xfrm>
        </p:grpSpPr>
        <p:cxnSp>
          <p:nvCxnSpPr>
            <p:cNvPr id="11" name="Shape 11"/>
            <p:cNvCxnSpPr/>
            <p:nvPr/>
          </p:nvCxnSpPr>
          <p:spPr>
            <a:xfrm rot="10800000">
              <a:off x="1346428" y="1011300"/>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2" name="Shape 12"/>
            <p:cNvCxnSpPr/>
            <p:nvPr/>
          </p:nvCxnSpPr>
          <p:spPr>
            <a:xfrm rot="10800000">
              <a:off x="1346428" y="1163700"/>
              <a:ext cx="6452100" cy="0"/>
            </a:xfrm>
            <a:prstGeom prst="straightConnector1">
              <a:avLst/>
            </a:prstGeom>
            <a:noFill/>
            <a:ln cap="flat" cmpd="sng" w="9525">
              <a:solidFill>
                <a:schemeClr val="accent3"/>
              </a:solidFill>
              <a:prstDash val="solid"/>
              <a:round/>
              <a:headEnd len="med" w="med" type="none"/>
              <a:tailEnd len="med" w="med" type="none"/>
            </a:ln>
          </p:spPr>
        </p:cxnSp>
      </p:grpSp>
      <p:grpSp>
        <p:nvGrpSpPr>
          <p:cNvPr id="13" name="Shape 13"/>
          <p:cNvGrpSpPr/>
          <p:nvPr/>
        </p:nvGrpSpPr>
        <p:grpSpPr>
          <a:xfrm>
            <a:off x="1004151" y="3969100"/>
            <a:ext cx="7136667" cy="152400"/>
            <a:chOff x="1346435" y="3969087"/>
            <a:chExt cx="6452100" cy="152400"/>
          </a:xfrm>
        </p:grpSpPr>
        <p:cxnSp>
          <p:nvCxnSpPr>
            <p:cNvPr id="14" name="Shape 14"/>
            <p:cNvCxnSpPr/>
            <p:nvPr/>
          </p:nvCxnSpPr>
          <p:spPr>
            <a:xfrm>
              <a:off x="1346435" y="4121487"/>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5" name="Shape 15"/>
            <p:cNvCxnSpPr/>
            <p:nvPr/>
          </p:nvCxnSpPr>
          <p:spPr>
            <a:xfrm>
              <a:off x="1346435" y="3969087"/>
              <a:ext cx="6452100" cy="0"/>
            </a:xfrm>
            <a:prstGeom prst="straightConnector1">
              <a:avLst/>
            </a:prstGeom>
            <a:noFill/>
            <a:ln cap="flat" cmpd="sng" w="9525">
              <a:solidFill>
                <a:schemeClr val="accent3"/>
              </a:solidFill>
              <a:prstDash val="solid"/>
              <a:round/>
              <a:headEnd len="med" w="med" type="none"/>
              <a:tailEnd len="med" w="med" type="none"/>
            </a:ln>
          </p:spPr>
        </p:cxnSp>
      </p:grpSp>
      <p:sp>
        <p:nvSpPr>
          <p:cNvPr id="16" name="Shape 16"/>
          <p:cNvSpPr txBox="1"/>
          <p:nvPr>
            <p:ph type="ctrTitle"/>
          </p:nvPr>
        </p:nvSpPr>
        <p:spPr>
          <a:xfrm>
            <a:off x="1004150" y="1751764"/>
            <a:ext cx="7136700" cy="10224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7" name="Shape 17"/>
          <p:cNvSpPr txBox="1"/>
          <p:nvPr>
            <p:ph idx="1" type="subTitle"/>
          </p:nvPr>
        </p:nvSpPr>
        <p:spPr>
          <a:xfrm>
            <a:off x="2137225" y="2850039"/>
            <a:ext cx="4870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3" name="Shape 53"/>
        <p:cNvGrpSpPr/>
        <p:nvPr/>
      </p:nvGrpSpPr>
      <p:grpSpPr>
        <a:xfrm>
          <a:off x="0" y="0"/>
          <a:ext cx="0" cy="0"/>
          <a:chOff x="0" y="0"/>
          <a:chExt cx="0" cy="0"/>
        </a:xfrm>
      </p:grpSpPr>
      <p:sp>
        <p:nvSpPr>
          <p:cNvPr id="54" name="Shape 54"/>
          <p:cNvSpPr/>
          <p:nvPr/>
        </p:nvSpPr>
        <p:spPr>
          <a:xfrm>
            <a:off x="-75"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type="title"/>
          </p:nvPr>
        </p:nvSpPr>
        <p:spPr>
          <a:xfrm>
            <a:off x="311700" y="1304850"/>
            <a:ext cx="8520600" cy="1538400"/>
          </a:xfrm>
          <a:prstGeom prst="rect">
            <a:avLst/>
          </a:prstGeom>
        </p:spPr>
        <p:txBody>
          <a:bodyPr anchorCtr="0" anchor="ctr" bIns="91425" lIns="91425" rIns="91425" tIns="91425"/>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p:txBody>
      </p:sp>
      <p:sp>
        <p:nvSpPr>
          <p:cNvPr id="56" name="Shape 56"/>
          <p:cNvSpPr txBox="1"/>
          <p:nvPr>
            <p:ph idx="1" type="body"/>
          </p:nvPr>
        </p:nvSpPr>
        <p:spPr>
          <a:xfrm>
            <a:off x="311700" y="29956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8" name="Shape 58"/>
        <p:cNvGrpSpPr/>
        <p:nvPr/>
      </p:nvGrpSpPr>
      <p:grpSpPr>
        <a:xfrm>
          <a:off x="0" y="0"/>
          <a:ext cx="0" cy="0"/>
          <a:chOff x="0" y="0"/>
          <a:chExt cx="0" cy="0"/>
        </a:xfrm>
      </p:grpSpPr>
      <p:sp>
        <p:nvSpPr>
          <p:cNvPr id="59" name="Shape 5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9" name="Shape 19"/>
        <p:cNvGrpSpPr/>
        <p:nvPr/>
      </p:nvGrpSpPr>
      <p:grpSpPr>
        <a:xfrm>
          <a:off x="0" y="0"/>
          <a:ext cx="0" cy="0"/>
          <a:chOff x="0" y="0"/>
          <a:chExt cx="0" cy="0"/>
        </a:xfrm>
      </p:grpSpPr>
      <p:sp>
        <p:nvSpPr>
          <p:cNvPr id="20" name="Shape 20"/>
          <p:cNvSpPr/>
          <p:nvPr/>
        </p:nvSpPr>
        <p:spPr>
          <a:xfrm>
            <a:off x="-50" y="2571900"/>
            <a:ext cx="9144000" cy="25716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814800"/>
            <a:ext cx="8571300" cy="9420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3" name="Shape 23"/>
        <p:cNvGrpSpPr/>
        <p:nvPr/>
      </p:nvGrpSpPr>
      <p:grpSpPr>
        <a:xfrm>
          <a:off x="0" y="0"/>
          <a:ext cx="0" cy="0"/>
          <a:chOff x="0" y="0"/>
          <a:chExt cx="0" cy="0"/>
        </a:xfrm>
      </p:grpSpPr>
      <p:sp>
        <p:nvSpPr>
          <p:cNvPr id="24" name="Shape 24"/>
          <p:cNvSpPr/>
          <p:nvPr/>
        </p:nvSpPr>
        <p:spPr>
          <a:xfrm>
            <a:off x="-75" y="5045700"/>
            <a:ext cx="9144000" cy="978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5" name="Shape 25"/>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266325"/>
            <a:ext cx="8520600" cy="330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 type="body"/>
          </p:nvPr>
        </p:nvSpPr>
        <p:spPr>
          <a:xfrm>
            <a:off x="3117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2" type="body"/>
          </p:nvPr>
        </p:nvSpPr>
        <p:spPr>
          <a:xfrm>
            <a:off x="48324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8" name="Shape 38"/>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9" name="Shape 3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6"/>
        </a:solidFill>
      </p:bgPr>
    </p:bg>
    <p:spTree>
      <p:nvGrpSpPr>
        <p:cNvPr id="40" name="Shape 40"/>
        <p:cNvGrpSpPr/>
        <p:nvPr/>
      </p:nvGrpSpPr>
      <p:grpSpPr>
        <a:xfrm>
          <a:off x="0" y="0"/>
          <a:ext cx="0" cy="0"/>
          <a:chOff x="0" y="0"/>
          <a:chExt cx="0" cy="0"/>
        </a:xfrm>
      </p:grpSpPr>
      <p:sp>
        <p:nvSpPr>
          <p:cNvPr id="41" name="Shape 41"/>
          <p:cNvSpPr txBox="1"/>
          <p:nvPr>
            <p:ph type="title"/>
          </p:nvPr>
        </p:nvSpPr>
        <p:spPr>
          <a:xfrm>
            <a:off x="490250" y="526350"/>
            <a:ext cx="5613600" cy="4090800"/>
          </a:xfrm>
          <a:prstGeom prst="rect">
            <a:avLst/>
          </a:prstGeom>
        </p:spPr>
        <p:txBody>
          <a:bodyPr anchorCtr="0" anchor="ctr" bIns="91425" lIns="91425" rIns="91425" tIns="91425"/>
          <a:lstStyle>
            <a:lvl1pPr lvl="0">
              <a:spcBef>
                <a:spcPts val="0"/>
              </a:spcBef>
              <a:buClr>
                <a:schemeClr val="dk2"/>
              </a:buClr>
              <a:buSzPct val="100000"/>
              <a:defRPr b="0" sz="5400">
                <a:solidFill>
                  <a:schemeClr val="dk2"/>
                </a:solidFill>
              </a:defRPr>
            </a:lvl1pPr>
            <a:lvl2pPr lvl="1">
              <a:spcBef>
                <a:spcPts val="0"/>
              </a:spcBef>
              <a:buClr>
                <a:schemeClr val="dk2"/>
              </a:buClr>
              <a:buSzPct val="100000"/>
              <a:defRPr b="0" sz="5400">
                <a:solidFill>
                  <a:schemeClr val="dk2"/>
                </a:solidFill>
              </a:defRPr>
            </a:lvl2pPr>
            <a:lvl3pPr lvl="2">
              <a:spcBef>
                <a:spcPts val="0"/>
              </a:spcBef>
              <a:buClr>
                <a:schemeClr val="dk2"/>
              </a:buClr>
              <a:buSzPct val="100000"/>
              <a:defRPr b="0" sz="5400">
                <a:solidFill>
                  <a:schemeClr val="dk2"/>
                </a:solidFill>
              </a:defRPr>
            </a:lvl3pPr>
            <a:lvl4pPr lvl="3">
              <a:spcBef>
                <a:spcPts val="0"/>
              </a:spcBef>
              <a:buClr>
                <a:schemeClr val="dk2"/>
              </a:buClr>
              <a:buSzPct val="100000"/>
              <a:defRPr b="0" sz="5400">
                <a:solidFill>
                  <a:schemeClr val="dk2"/>
                </a:solidFill>
              </a:defRPr>
            </a:lvl4pPr>
            <a:lvl5pPr lvl="4">
              <a:spcBef>
                <a:spcPts val="0"/>
              </a:spcBef>
              <a:buClr>
                <a:schemeClr val="dk2"/>
              </a:buClr>
              <a:buSzPct val="100000"/>
              <a:defRPr b="0" sz="5400">
                <a:solidFill>
                  <a:schemeClr val="dk2"/>
                </a:solidFill>
              </a:defRPr>
            </a:lvl5pPr>
            <a:lvl6pPr lvl="5">
              <a:spcBef>
                <a:spcPts val="0"/>
              </a:spcBef>
              <a:buClr>
                <a:schemeClr val="dk2"/>
              </a:buClr>
              <a:buSzPct val="100000"/>
              <a:defRPr b="0" sz="5400">
                <a:solidFill>
                  <a:schemeClr val="dk2"/>
                </a:solidFill>
              </a:defRPr>
            </a:lvl6pPr>
            <a:lvl7pPr lvl="6">
              <a:spcBef>
                <a:spcPts val="0"/>
              </a:spcBef>
              <a:buClr>
                <a:schemeClr val="dk2"/>
              </a:buClr>
              <a:buSzPct val="100000"/>
              <a:defRPr b="0" sz="5400">
                <a:solidFill>
                  <a:schemeClr val="dk2"/>
                </a:solidFill>
              </a:defRPr>
            </a:lvl7pPr>
            <a:lvl8pPr lvl="7">
              <a:spcBef>
                <a:spcPts val="0"/>
              </a:spcBef>
              <a:buClr>
                <a:schemeClr val="dk2"/>
              </a:buClr>
              <a:buSzPct val="100000"/>
              <a:defRPr b="0" sz="5400">
                <a:solidFill>
                  <a:schemeClr val="dk2"/>
                </a:solidFill>
              </a:defRPr>
            </a:lvl8pPr>
            <a:lvl9pPr lvl="8">
              <a:spcBef>
                <a:spcPts val="0"/>
              </a:spcBef>
              <a:buClr>
                <a:schemeClr val="dk2"/>
              </a:buClr>
              <a:buSzPct val="100000"/>
              <a:defRPr b="0" sz="5400">
                <a:solidFill>
                  <a:schemeClr val="dk2"/>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3" name="Shape 43"/>
        <p:cNvGrpSpPr/>
        <p:nvPr/>
      </p:nvGrpSpPr>
      <p:grpSpPr>
        <a:xfrm>
          <a:off x="0" y="0"/>
          <a:ext cx="0" cy="0"/>
          <a:chOff x="0" y="0"/>
          <a:chExt cx="0" cy="0"/>
        </a:xfrm>
      </p:grpSpPr>
      <p:sp>
        <p:nvSpPr>
          <p:cNvPr id="44" name="Shape 44"/>
          <p:cNvSpPr/>
          <p:nvPr/>
        </p:nvSpPr>
        <p:spPr>
          <a:xfrm>
            <a:off x="4572000" y="0"/>
            <a:ext cx="4572000" cy="51435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cxnSp>
        <p:nvCxnSpPr>
          <p:cNvPr id="45" name="Shape 45"/>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6" name="Shape 46"/>
          <p:cNvSpPr txBox="1"/>
          <p:nvPr>
            <p:ph type="title"/>
          </p:nvPr>
        </p:nvSpPr>
        <p:spPr>
          <a:xfrm>
            <a:off x="265500" y="1039675"/>
            <a:ext cx="4045200" cy="16758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7" name="Shape 47"/>
          <p:cNvSpPr txBox="1"/>
          <p:nvPr>
            <p:ph idx="1" type="subTitle"/>
          </p:nvPr>
        </p:nvSpPr>
        <p:spPr>
          <a:xfrm>
            <a:off x="265500" y="27268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8" name="Shape 48"/>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x="0" y="0"/>
          <a:ext cx="0" cy="0"/>
          <a:chOff x="0" y="0"/>
          <a:chExt cx="0" cy="0"/>
        </a:xfrm>
      </p:grpSpPr>
      <p:sp>
        <p:nvSpPr>
          <p:cNvPr id="51" name="Shape 51"/>
          <p:cNvSpPr txBox="1"/>
          <p:nvPr>
            <p:ph idx="1" type="body"/>
          </p:nvPr>
        </p:nvSpPr>
        <p:spPr>
          <a:xfrm>
            <a:off x="311700" y="42307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707400"/>
          </a:xfrm>
          <a:prstGeom prst="rect">
            <a:avLst/>
          </a:prstGeom>
          <a:noFill/>
          <a:ln>
            <a:noFill/>
          </a:ln>
        </p:spPr>
        <p:txBody>
          <a:bodyPr anchorCtr="0" anchor="t" bIns="91425" lIns="91425" rIns="91425" tIns="91425"/>
          <a:lstStyle>
            <a:lvl1pPr lv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Shape 7"/>
          <p:cNvSpPr txBox="1"/>
          <p:nvPr>
            <p:ph idx="1" type="body"/>
          </p:nvPr>
        </p:nvSpPr>
        <p:spPr>
          <a:xfrm>
            <a:off x="311700" y="1266325"/>
            <a:ext cx="8520600" cy="33027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github.com/fd0" TargetMode="External"/><Relationship Id="rId4" Type="http://schemas.openxmlformats.org/officeDocument/2006/relationships/image" Target="../media/image04.jpg"/><Relationship Id="rId5" Type="http://schemas.openxmlformats.org/officeDocument/2006/relationships/image" Target="../media/image03.jpg"/><Relationship Id="rId6" Type="http://schemas.openxmlformats.org/officeDocument/2006/relationships/image" Target="../media/image0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youtu.be/oM-MfeflUZ8?t=11m49s" TargetMode="External"/><Relationship Id="rId4" Type="http://schemas.openxmlformats.org/officeDocument/2006/relationships/hyperlink" Target="https://youtu.be/oM-MfeflUZ8?t=11m49s" TargetMode="External"/><Relationship Id="rId5" Type="http://schemas.openxmlformats.org/officeDocument/2006/relationships/image" Target="../media/image0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restic.readthedocs.io/en/latest/Manual/#initialize-a-repository" TargetMode="External"/><Relationship Id="rId4" Type="http://schemas.openxmlformats.org/officeDocument/2006/relationships/hyperlink" Target="https://github.com/restic/restic/issues/278" TargetMode="External"/><Relationship Id="rId5" Type="http://schemas.openxmlformats.org/officeDocument/2006/relationships/hyperlink" Target="https://github.com/restic/restic/pull/613"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s://restic.github.io/" TargetMode="External"/><Relationship Id="rId4" Type="http://schemas.openxmlformats.org/officeDocument/2006/relationships/hyperlink" Target="https://restic.readthedocs.io/en/stable/Design/" TargetMode="External"/><Relationship Id="rId5" Type="http://schemas.openxmlformats.org/officeDocument/2006/relationships/hyperlink" Target="https://github.com/restic/restic" TargetMode="External"/><Relationship Id="rId6" Type="http://schemas.openxmlformats.org/officeDocument/2006/relationships/hyperlink" Target="https://restic.readthedocs.io/en/latest/Manual/" TargetMode="External"/><Relationship Id="rId7" Type="http://schemas.openxmlformats.org/officeDocument/2006/relationships/hyperlink" Target="https://godoc.org/github.com/howeyc/restic"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github.com/restic/restic/releases/tag/v0.4.0" TargetMode="External"/><Relationship Id="rId4" Type="http://schemas.openxmlformats.org/officeDocument/2006/relationships/hyperlink" Target="https://packages.debian.org/sid/main/restic" TargetMode="External"/><Relationship Id="rId5" Type="http://schemas.openxmlformats.org/officeDocument/2006/relationships/hyperlink" Target="https://github.com/fd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golang.org/project/" TargetMode="External"/><Relationship Id="rId4" Type="http://schemas.openxmlformats.org/officeDocument/2006/relationships/hyperlink" Target="https://golang.org/d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ctrTitle"/>
          </p:nvPr>
        </p:nvSpPr>
        <p:spPr>
          <a:xfrm>
            <a:off x="408350" y="1940725"/>
            <a:ext cx="8520600" cy="1095600"/>
          </a:xfrm>
          <a:prstGeom prst="rect">
            <a:avLst/>
          </a:prstGeom>
        </p:spPr>
        <p:txBody>
          <a:bodyPr anchorCtr="0" anchor="b" bIns="91425" lIns="91425" rIns="91425" tIns="91425">
            <a:noAutofit/>
          </a:bodyPr>
          <a:lstStyle/>
          <a:p>
            <a:pPr lvl="0">
              <a:spcBef>
                <a:spcPts val="0"/>
              </a:spcBef>
              <a:buNone/>
            </a:pPr>
            <a:r>
              <a:rPr lang="en"/>
              <a:t>restic: Backups done right</a:t>
            </a:r>
          </a:p>
        </p:txBody>
      </p:sp>
      <p:sp>
        <p:nvSpPr>
          <p:cNvPr id="65" name="Shape 65"/>
          <p:cNvSpPr txBox="1"/>
          <p:nvPr>
            <p:ph idx="1" type="subTitle"/>
          </p:nvPr>
        </p:nvSpPr>
        <p:spPr>
          <a:xfrm>
            <a:off x="311700" y="4138325"/>
            <a:ext cx="8520600" cy="844800"/>
          </a:xfrm>
          <a:prstGeom prst="rect">
            <a:avLst/>
          </a:prstGeom>
        </p:spPr>
        <p:txBody>
          <a:bodyPr anchorCtr="0" anchor="t" bIns="91425" lIns="91425" rIns="91425" tIns="91425">
            <a:noAutofit/>
          </a:bodyPr>
          <a:lstStyle/>
          <a:p>
            <a:pPr lvl="0" rtl="0">
              <a:spcBef>
                <a:spcPts val="0"/>
              </a:spcBef>
              <a:buNone/>
            </a:pPr>
            <a:r>
              <a:rPr lang="en"/>
              <a:t>Brian DeLacey, BLU @ MIT</a:t>
            </a:r>
          </a:p>
          <a:p>
            <a:pPr lvl="0">
              <a:spcBef>
                <a:spcPts val="0"/>
              </a:spcBef>
              <a:buNone/>
            </a:pPr>
            <a:r>
              <a:rPr lang="en"/>
              <a:t>February 15, 2017</a:t>
            </a:r>
          </a:p>
        </p:txBody>
      </p:sp>
      <p:pic>
        <p:nvPicPr>
          <p:cNvPr descr="ResticLogoJPG.JPG" id="66" name="Shape 66"/>
          <p:cNvPicPr preferRelativeResize="0"/>
          <p:nvPr/>
        </p:nvPicPr>
        <p:blipFill>
          <a:blip r:embed="rId3">
            <a:alphaModFix/>
          </a:blip>
          <a:stretch>
            <a:fillRect/>
          </a:stretch>
        </p:blipFill>
        <p:spPr>
          <a:xfrm>
            <a:off x="6926725" y="105175"/>
            <a:ext cx="2002225" cy="15840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restic Authorship</a:t>
            </a:r>
          </a:p>
        </p:txBody>
      </p:sp>
      <p:sp>
        <p:nvSpPr>
          <p:cNvPr id="121" name="Shape 121"/>
          <p:cNvSpPr txBox="1"/>
          <p:nvPr>
            <p:ph idx="1" type="body"/>
          </p:nvPr>
        </p:nvSpPr>
        <p:spPr>
          <a:xfrm>
            <a:off x="311700" y="1266325"/>
            <a:ext cx="8520600" cy="3302700"/>
          </a:xfrm>
          <a:prstGeom prst="rect">
            <a:avLst/>
          </a:prstGeom>
        </p:spPr>
        <p:txBody>
          <a:bodyPr anchorCtr="0" anchor="t" bIns="91425" lIns="91425" rIns="91425" tIns="91425">
            <a:noAutofit/>
          </a:bodyPr>
          <a:lstStyle/>
          <a:p>
            <a:pPr lvl="0" rtl="0">
              <a:spcBef>
                <a:spcPts val="0"/>
              </a:spcBef>
              <a:buNone/>
            </a:pPr>
            <a:r>
              <a:rPr lang="en"/>
              <a:t>Alexander Neumann, </a:t>
            </a:r>
            <a:r>
              <a:rPr lang="en" u="sng">
                <a:solidFill>
                  <a:schemeClr val="accent5"/>
                </a:solidFill>
                <a:hlinkClick r:id="rId3"/>
              </a:rPr>
              <a:t>https://github.com/fd0</a:t>
            </a:r>
            <a:r>
              <a:rPr lang="en"/>
              <a:t>, Germany</a:t>
            </a:r>
          </a:p>
          <a:p>
            <a:pPr lvl="0" rtl="0">
              <a:spcBef>
                <a:spcPts val="0"/>
              </a:spcBef>
              <a:buNone/>
            </a:pPr>
            <a:r>
              <a:t/>
            </a:r>
            <a:endParaRPr/>
          </a:p>
          <a:p>
            <a:pPr lvl="0" rtl="0">
              <a:spcBef>
                <a:spcPts val="0"/>
              </a:spcBef>
              <a:buNone/>
            </a:pPr>
            <a:r>
              <a:t/>
            </a:r>
            <a:endParaRPr/>
          </a:p>
        </p:txBody>
      </p:sp>
      <p:pic>
        <p:nvPicPr>
          <p:cNvPr descr="ResticRepositoryList.JPG" id="122" name="Shape 122"/>
          <p:cNvPicPr preferRelativeResize="0"/>
          <p:nvPr/>
        </p:nvPicPr>
        <p:blipFill>
          <a:blip r:embed="rId4">
            <a:alphaModFix/>
          </a:blip>
          <a:stretch>
            <a:fillRect/>
          </a:stretch>
        </p:blipFill>
        <p:spPr>
          <a:xfrm>
            <a:off x="4734624" y="1679550"/>
            <a:ext cx="3973951" cy="2278124"/>
          </a:xfrm>
          <a:prstGeom prst="rect">
            <a:avLst/>
          </a:prstGeom>
          <a:noFill/>
          <a:ln>
            <a:noFill/>
          </a:ln>
        </p:spPr>
      </p:pic>
      <p:pic>
        <p:nvPicPr>
          <p:cNvPr descr="ResticContributionsAuthor.JPG" id="123" name="Shape 123"/>
          <p:cNvPicPr preferRelativeResize="0"/>
          <p:nvPr/>
        </p:nvPicPr>
        <p:blipFill>
          <a:blip r:embed="rId5">
            <a:alphaModFix/>
          </a:blip>
          <a:stretch>
            <a:fillRect/>
          </a:stretch>
        </p:blipFill>
        <p:spPr>
          <a:xfrm flipH="1" rot="10800000">
            <a:off x="311693" y="1822543"/>
            <a:ext cx="4293724" cy="1132375"/>
          </a:xfrm>
          <a:prstGeom prst="rect">
            <a:avLst/>
          </a:prstGeom>
          <a:noFill/>
          <a:ln>
            <a:noFill/>
          </a:ln>
        </p:spPr>
      </p:pic>
      <p:pic>
        <p:nvPicPr>
          <p:cNvPr descr="ResticActivity.JPG" id="124" name="Shape 124"/>
          <p:cNvPicPr preferRelativeResize="0"/>
          <p:nvPr/>
        </p:nvPicPr>
        <p:blipFill>
          <a:blip r:embed="rId6">
            <a:alphaModFix/>
          </a:blip>
          <a:stretch>
            <a:fillRect/>
          </a:stretch>
        </p:blipFill>
        <p:spPr>
          <a:xfrm>
            <a:off x="1190087" y="3060320"/>
            <a:ext cx="2536949" cy="1293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restic Lightning Talk</a:t>
            </a:r>
          </a:p>
        </p:txBody>
      </p:sp>
      <p:sp>
        <p:nvSpPr>
          <p:cNvPr id="130" name="Shape 130"/>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2015-02-01: Lightning Talk at FOSDEM 2015: A short introduction (with slightly outdated command line)</a:t>
            </a:r>
          </a:p>
          <a:p>
            <a:pPr lvl="0" rtl="0">
              <a:spcBef>
                <a:spcPts val="0"/>
              </a:spcBef>
              <a:buNone/>
            </a:pPr>
            <a:r>
              <a:rPr lang="en" u="sng">
                <a:solidFill>
                  <a:schemeClr val="hlink"/>
                </a:solidFill>
                <a:hlinkClick r:id="rId3"/>
              </a:rPr>
              <a:t>https://youtu.be/oM-MfeflUZ8?t=11m49s</a:t>
            </a:r>
          </a:p>
        </p:txBody>
      </p:sp>
      <p:pic>
        <p:nvPicPr>
          <p:cNvPr descr="FOSDEM Restic Lightning.JPG" id="131" name="Shape 131">
            <a:hlinkClick r:id="rId4"/>
          </p:cNvPr>
          <p:cNvPicPr preferRelativeResize="0"/>
          <p:nvPr/>
        </p:nvPicPr>
        <p:blipFill>
          <a:blip r:embed="rId5">
            <a:alphaModFix/>
          </a:blip>
          <a:stretch>
            <a:fillRect/>
          </a:stretch>
        </p:blipFill>
        <p:spPr>
          <a:xfrm>
            <a:off x="1649342" y="2630192"/>
            <a:ext cx="3096774" cy="17608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Quickstart</a:t>
            </a:r>
          </a:p>
        </p:txBody>
      </p:sp>
      <p:sp>
        <p:nvSpPr>
          <p:cNvPr id="137" name="Shape 137"/>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A short recorded demo of restic</a:t>
            </a:r>
          </a:p>
          <a:p>
            <a:pPr lvl="0">
              <a:spcBef>
                <a:spcPts val="0"/>
              </a:spcBef>
              <a:buNone/>
            </a:pPr>
            <a:r>
              <a:t/>
            </a:r>
            <a:endParaRPr/>
          </a:p>
          <a:p>
            <a:pPr lvl="0">
              <a:spcBef>
                <a:spcPts val="0"/>
              </a:spcBef>
              <a:buNone/>
            </a:pPr>
            <a:r>
              <a:t/>
            </a:r>
            <a:endParaRPr/>
          </a:p>
        </p:txBody>
      </p:sp>
      <p:pic>
        <p:nvPicPr>
          <p:cNvPr descr="ResticQuickStartScreenShot.JPG" id="138" name="Shape 138"/>
          <p:cNvPicPr preferRelativeResize="0"/>
          <p:nvPr/>
        </p:nvPicPr>
        <p:blipFill>
          <a:blip r:embed="rId3">
            <a:alphaModFix/>
          </a:blip>
          <a:stretch>
            <a:fillRect/>
          </a:stretch>
        </p:blipFill>
        <p:spPr>
          <a:xfrm>
            <a:off x="461424" y="1694962"/>
            <a:ext cx="3203399" cy="2630375"/>
          </a:xfrm>
          <a:prstGeom prst="rect">
            <a:avLst/>
          </a:prstGeom>
          <a:noFill/>
          <a:ln>
            <a:noFill/>
          </a:ln>
        </p:spPr>
      </p:pic>
      <p:sp>
        <p:nvSpPr>
          <p:cNvPr id="139" name="Shape 139"/>
          <p:cNvSpPr txBox="1"/>
          <p:nvPr/>
        </p:nvSpPr>
        <p:spPr>
          <a:xfrm>
            <a:off x="3710625" y="1694937"/>
            <a:ext cx="4876200" cy="2630400"/>
          </a:xfrm>
          <a:prstGeom prst="rect">
            <a:avLst/>
          </a:prstGeom>
          <a:noFill/>
          <a:ln>
            <a:noFill/>
          </a:ln>
        </p:spPr>
        <p:txBody>
          <a:bodyPr anchorCtr="0" anchor="t" bIns="91425" lIns="91425" rIns="91425" tIns="91425">
            <a:noAutofit/>
          </a:bodyPr>
          <a:lstStyle/>
          <a:p>
            <a:pPr lvl="0">
              <a:spcBef>
                <a:spcPts val="0"/>
              </a:spcBef>
              <a:buNone/>
            </a:pPr>
            <a:r>
              <a:rPr lang="en"/>
              <a:t>$restic -r /tmp/restic-repo init</a:t>
            </a:r>
          </a:p>
          <a:p>
            <a:pPr lvl="0">
              <a:spcBef>
                <a:spcPts val="0"/>
              </a:spcBef>
              <a:buNone/>
            </a:pPr>
            <a:r>
              <a:rPr lang="en"/>
              <a:t>enter password for new backend:</a:t>
            </a:r>
          </a:p>
          <a:p>
            <a:pPr lvl="0">
              <a:spcBef>
                <a:spcPts val="0"/>
              </a:spcBef>
              <a:buNone/>
            </a:pPr>
            <a:r>
              <a:rPr lang="en"/>
              <a:t>enter password again:</a:t>
            </a:r>
          </a:p>
          <a:p>
            <a:pPr lvl="0">
              <a:spcBef>
                <a:spcPts val="0"/>
              </a:spcBef>
              <a:buNone/>
            </a:pPr>
            <a:r>
              <a:rPr lang="en"/>
              <a:t>Created restic backend NNNNNNNN at /tmp/restic-repo</a:t>
            </a:r>
          </a:p>
          <a:p>
            <a:pPr lvl="0">
              <a:spcBef>
                <a:spcPts val="0"/>
              </a:spcBef>
              <a:buNone/>
            </a:pPr>
            <a:r>
              <a:t/>
            </a:r>
            <a:endParaRPr/>
          </a:p>
          <a:p>
            <a:pPr lvl="0">
              <a:spcBef>
                <a:spcPts val="0"/>
              </a:spcBef>
              <a:buNone/>
            </a:pPr>
            <a:r>
              <a:rPr lang="en"/>
              <a:t>Please note that knowledge of your password is required … Losing your password means that your data is irrecoverably lost.</a:t>
            </a:r>
          </a:p>
          <a:p>
            <a:pPr lvl="0">
              <a:spcBef>
                <a:spcPts val="0"/>
              </a:spcBef>
              <a:buNone/>
            </a:pPr>
            <a:r>
              <a:t/>
            </a:r>
            <a:endParaRPr/>
          </a:p>
          <a:p>
            <a:pPr lvl="0">
              <a:spcBef>
                <a:spcPts val="0"/>
              </a:spcBef>
              <a:buNone/>
            </a:pPr>
            <a:r>
              <a:rPr lang="en"/>
              <a:t>$ls -al</a:t>
            </a:r>
          </a:p>
          <a:p>
            <a:pPr lvl="0">
              <a:spcBef>
                <a:spcPts val="0"/>
              </a:spcBef>
              <a:buNone/>
            </a:pPr>
            <a:r>
              <a:rPr lang="en"/>
              <a:t>$restic -r /tmp/restic-repo backup .</a:t>
            </a:r>
          </a:p>
          <a:p>
            <a:pPr lvl="0">
              <a:spcBef>
                <a:spcPts val="0"/>
              </a:spcBef>
              <a:buNone/>
            </a:pPr>
            <a:r>
              <a:rPr lang="en"/>
              <a:t>Enter password for repostiory:</a:t>
            </a:r>
          </a:p>
        </p:txBody>
      </p:sp>
      <p:sp>
        <p:nvSpPr>
          <p:cNvPr id="140" name="Shape 140"/>
          <p:cNvSpPr txBox="1"/>
          <p:nvPr/>
        </p:nvSpPr>
        <p:spPr>
          <a:xfrm>
            <a:off x="588125" y="4533975"/>
            <a:ext cx="5763600" cy="406200"/>
          </a:xfrm>
          <a:prstGeom prst="rect">
            <a:avLst/>
          </a:prstGeom>
          <a:noFill/>
          <a:ln>
            <a:noFill/>
          </a:ln>
        </p:spPr>
        <p:txBody>
          <a:bodyPr anchorCtr="0" anchor="t" bIns="91425" lIns="91425" rIns="91425" tIns="91425">
            <a:noAutofit/>
          </a:bodyPr>
          <a:lstStyle/>
          <a:p>
            <a:pPr lvl="0">
              <a:spcBef>
                <a:spcPts val="0"/>
              </a:spcBef>
              <a:buNone/>
            </a:pPr>
            <a:r>
              <a:rPr lang="en"/>
              <a:t>Source: https://restic.github.io/</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Flow</a:t>
            </a:r>
          </a:p>
        </p:txBody>
      </p:sp>
      <p:sp>
        <p:nvSpPr>
          <p:cNvPr id="146" name="Shape 146"/>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381000" lvl="0" marL="457200">
              <a:spcBef>
                <a:spcPts val="0"/>
              </a:spcBef>
              <a:buSzPct val="100000"/>
              <a:buAutoNum type="arabicPeriod"/>
            </a:pPr>
            <a:r>
              <a:rPr lang="en" sz="2400"/>
              <a:t>Init repository</a:t>
            </a:r>
          </a:p>
          <a:p>
            <a:pPr indent="-381000" lvl="0" marL="457200">
              <a:spcBef>
                <a:spcPts val="0"/>
              </a:spcBef>
              <a:buSzPct val="100000"/>
              <a:buAutoNum type="arabicPeriod"/>
            </a:pPr>
            <a:r>
              <a:rPr lang="en" sz="2400"/>
              <a:t>Backup files / directories / lists (with optional tags)</a:t>
            </a:r>
          </a:p>
          <a:p>
            <a:pPr indent="-381000" lvl="0" marL="457200">
              <a:spcBef>
                <a:spcPts val="0"/>
              </a:spcBef>
              <a:buSzPct val="100000"/>
              <a:buAutoNum type="arabicPeriod"/>
            </a:pPr>
            <a:r>
              <a:rPr lang="en" sz="2400"/>
              <a:t>Snapshot history</a:t>
            </a:r>
          </a:p>
          <a:p>
            <a:pPr indent="-381000" lvl="0" marL="457200">
              <a:spcBef>
                <a:spcPts val="0"/>
              </a:spcBef>
              <a:buSzPct val="100000"/>
              <a:buAutoNum type="arabicPeriod"/>
            </a:pPr>
            <a:r>
              <a:rPr lang="en" sz="2400"/>
              <a:t>Restore</a:t>
            </a:r>
          </a:p>
          <a:p>
            <a:pPr indent="-381000" lvl="0" marL="457200">
              <a:spcBef>
                <a:spcPts val="0"/>
              </a:spcBef>
              <a:buSzPct val="100000"/>
              <a:buAutoNum type="arabicPeriod"/>
            </a:pPr>
            <a:r>
              <a:rPr lang="en" sz="2400"/>
              <a:t>Forget (policy qualifications) then periodically Prune</a:t>
            </a:r>
          </a:p>
          <a:p>
            <a:pPr indent="-381000" lvl="0" marL="457200">
              <a:spcBef>
                <a:spcPts val="0"/>
              </a:spcBef>
              <a:buSzPct val="100000"/>
              <a:buAutoNum type="arabicPeriod"/>
            </a:pPr>
            <a:r>
              <a:rPr lang="en" sz="2400"/>
              <a:t>Check (for integrity)</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Common Commands - For Backup and Restore</a:t>
            </a:r>
          </a:p>
        </p:txBody>
      </p:sp>
      <p:sp>
        <p:nvSpPr>
          <p:cNvPr id="152" name="Shape 152"/>
          <p:cNvSpPr txBox="1"/>
          <p:nvPr>
            <p:ph idx="1" type="body"/>
          </p:nvPr>
        </p:nvSpPr>
        <p:spPr>
          <a:xfrm>
            <a:off x="311700" y="1266325"/>
            <a:ext cx="8520600" cy="3577800"/>
          </a:xfrm>
          <a:prstGeom prst="rect">
            <a:avLst/>
          </a:prstGeom>
        </p:spPr>
        <p:txBody>
          <a:bodyPr anchorCtr="0" anchor="t" bIns="91425" lIns="91425" rIns="91425" tIns="91425">
            <a:noAutofit/>
          </a:bodyPr>
          <a:lstStyle/>
          <a:p>
            <a:pPr lvl="0">
              <a:lnSpc>
                <a:spcPct val="100000"/>
              </a:lnSpc>
              <a:spcBef>
                <a:spcPts val="0"/>
              </a:spcBef>
              <a:buNone/>
            </a:pPr>
            <a:r>
              <a:rPr lang="en" sz="1400"/>
              <a:t>$ ./restic --help</a:t>
            </a:r>
          </a:p>
          <a:p>
            <a:pPr lvl="0">
              <a:lnSpc>
                <a:spcPct val="100000"/>
              </a:lnSpc>
              <a:spcBef>
                <a:spcPts val="0"/>
              </a:spcBef>
              <a:buNone/>
            </a:pPr>
            <a:r>
              <a:rPr lang="en" sz="1400"/>
              <a:t>$ ./restic init --repo /tmp/backup (Initialize a repository)</a:t>
            </a:r>
          </a:p>
          <a:p>
            <a:pPr lvl="0">
              <a:lnSpc>
                <a:spcPct val="100000"/>
              </a:lnSpc>
              <a:spcBef>
                <a:spcPts val="0"/>
              </a:spcBef>
              <a:buNone/>
            </a:pPr>
            <a:r>
              <a:rPr lang="en" sz="1400"/>
              <a:t>$ ./restic -r /tmp/backup backup ~/work (create  snapshot at point in time - ie. backup data)</a:t>
            </a:r>
          </a:p>
          <a:p>
            <a:pPr lvl="0">
              <a:lnSpc>
                <a:spcPct val="100000"/>
              </a:lnSpc>
              <a:spcBef>
                <a:spcPts val="0"/>
              </a:spcBef>
              <a:buNone/>
            </a:pPr>
            <a:r>
              <a:rPr lang="en" sz="1400"/>
              <a:t>$ ./restic -r /tmp/backup backup ~/work.txt (backup individual file)</a:t>
            </a:r>
          </a:p>
          <a:p>
            <a:pPr lvl="0">
              <a:lnSpc>
                <a:spcPct val="100000"/>
              </a:lnSpc>
              <a:spcBef>
                <a:spcPts val="0"/>
              </a:spcBef>
              <a:buNone/>
            </a:pPr>
            <a:r>
              <a:rPr lang="en" sz="1400"/>
              <a:t>$./restic -r /tmp/backup snapshots (list all snapshots)</a:t>
            </a:r>
          </a:p>
          <a:p>
            <a:pPr lvl="0" rtl="0">
              <a:lnSpc>
                <a:spcPct val="100000"/>
              </a:lnSpc>
              <a:spcBef>
                <a:spcPts val="0"/>
              </a:spcBef>
              <a:buNone/>
            </a:pPr>
            <a:r>
              <a:rPr lang="en" sz="1400"/>
              <a:t>$ ./restic -r /tmp/backup snapshots --path="/srv" (filter by path name)</a:t>
            </a:r>
          </a:p>
          <a:p>
            <a:pPr lvl="0" rtl="0">
              <a:lnSpc>
                <a:spcPct val="100000"/>
              </a:lnSpc>
              <a:spcBef>
                <a:spcPts val="0"/>
              </a:spcBef>
              <a:buNone/>
            </a:pPr>
            <a:r>
              <a:rPr lang="en" sz="1400"/>
              <a:t>$ restic -r /tmp/backup restore 79766175 --target ~/tmp/restore-work</a:t>
            </a:r>
          </a:p>
          <a:p>
            <a:pPr lvl="0" rtl="0">
              <a:lnSpc>
                <a:spcPct val="100000"/>
              </a:lnSpc>
              <a:spcBef>
                <a:spcPts val="0"/>
              </a:spcBef>
              <a:buNone/>
            </a:pPr>
            <a:r>
              <a:rPr lang="en" sz="1400"/>
              <a:t>$ restic -r /tmp/backup check (check integrity and consistency)</a:t>
            </a:r>
          </a:p>
          <a:p>
            <a:pPr lvl="0">
              <a:lnSpc>
                <a:spcPct val="100000"/>
              </a:lnSpc>
              <a:spcBef>
                <a:spcPts val="0"/>
              </a:spcBef>
              <a:buNone/>
            </a:pPr>
            <a:r>
              <a:t/>
            </a:r>
            <a:endParaRPr sz="1400"/>
          </a:p>
          <a:p>
            <a:pPr lvl="0">
              <a:spcBef>
                <a:spcPts val="0"/>
              </a:spcBef>
              <a:buNone/>
            </a:pPr>
            <a:r>
              <a:t/>
            </a:r>
            <a:endParaRPr/>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Common Commands - Forgetting and Pruning</a:t>
            </a:r>
          </a:p>
        </p:txBody>
      </p:sp>
      <p:sp>
        <p:nvSpPr>
          <p:cNvPr id="158" name="Shape 158"/>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 restic -r /tmp/backup snapshots</a:t>
            </a:r>
            <a:br>
              <a:rPr lang="en"/>
            </a:br>
            <a:r>
              <a:rPr lang="en"/>
              <a:t>enter password for repository:</a:t>
            </a:r>
            <a:br>
              <a:rPr lang="en"/>
            </a:br>
            <a:r>
              <a:rPr lang="en"/>
              <a:t>ID        Date                 Host      Tags  Directory</a:t>
            </a:r>
            <a:br>
              <a:rPr lang="en"/>
            </a:br>
            <a:r>
              <a:rPr lang="en"/>
              <a:t>----------------------------------------------------------------------</a:t>
            </a:r>
            <a:br>
              <a:rPr lang="en"/>
            </a:br>
            <a:r>
              <a:rPr lang="en"/>
              <a:t>40dc1520  2015-05-08 21:38:30  kasimir         /home/user/work</a:t>
            </a:r>
            <a:br>
              <a:rPr lang="en"/>
            </a:br>
            <a:r>
              <a:rPr lang="en"/>
              <a:t>79766175  2015-05-08 21:40:19  kasimir         /home/user/work</a:t>
            </a:r>
            <a:br>
              <a:rPr lang="en"/>
            </a:br>
            <a:r>
              <a:rPr lang="en"/>
              <a:t>bdbd3439  2015-05-08 21:45:17  luigi           /home/art</a:t>
            </a:r>
          </a:p>
          <a:p>
            <a:pPr lvl="0">
              <a:spcBef>
                <a:spcPts val="0"/>
              </a:spcBef>
              <a:buNone/>
            </a:pPr>
            <a:r>
              <a:rPr lang="en"/>
              <a:t>$ restic -r /tmp/backup forget bdbd3439 (removes references to data)</a:t>
            </a:r>
          </a:p>
          <a:p>
            <a:pPr lvl="0">
              <a:spcBef>
                <a:spcPts val="0"/>
              </a:spcBef>
              <a:buNone/>
            </a:pPr>
            <a:r>
              <a:rPr lang="en"/>
              <a:t>$ restic -r /tmp/backup prune (required to cleanup unreferenced data)</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Fancy Command - Exclude</a:t>
            </a:r>
          </a:p>
        </p:txBody>
      </p:sp>
      <p:sp>
        <p:nvSpPr>
          <p:cNvPr id="164" name="Shape 164"/>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Exclude folders / files by specifying exclude patterns</a:t>
            </a:r>
          </a:p>
          <a:p>
            <a:pPr lvl="0">
              <a:spcBef>
                <a:spcPts val="0"/>
              </a:spcBef>
              <a:buNone/>
            </a:pPr>
            <a:r>
              <a:rPr lang="en"/>
              <a:t>$ cat exclude</a:t>
            </a:r>
            <a:br>
              <a:rPr lang="en"/>
            </a:br>
            <a:r>
              <a:rPr lang="en"/>
              <a:t># exclude go-files</a:t>
            </a:r>
            <a:br>
              <a:rPr lang="en"/>
            </a:br>
            <a:r>
              <a:rPr lang="en"/>
              <a:t>*.go</a:t>
            </a:r>
            <a:br>
              <a:rPr lang="en"/>
            </a:br>
            <a:r>
              <a:rPr lang="en"/>
              <a:t># exclude foo/x/y/z/bar foo/x/bar foo/bar</a:t>
            </a:r>
            <a:br>
              <a:rPr lang="en"/>
            </a:br>
            <a:r>
              <a:rPr lang="en"/>
              <a:t>foo/**/bar</a:t>
            </a:r>
            <a:br>
              <a:rPr lang="en"/>
            </a:br>
            <a:r>
              <a:rPr lang="en"/>
              <a:t>$ restic -r /tmp/backup backup ~/work --exclude=*.c --exclude-file=exclude</a:t>
            </a:r>
          </a:p>
          <a:p>
            <a:pPr lvl="0">
              <a:spcBef>
                <a:spcPts val="0"/>
              </a:spcBef>
              <a:buNone/>
            </a:pPr>
            <a:r>
              <a:rPr lang="en"/>
              <a:t>Source: https://restic.readthedocs.io/en/latest/Manual/</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Fancy Command - Filter and choose from File</a:t>
            </a:r>
          </a:p>
        </p:txBody>
      </p:sp>
      <p:sp>
        <p:nvSpPr>
          <p:cNvPr id="170" name="Shape 170"/>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i="1" lang="en"/>
              <a:t>backup files that have a certain filename in them</a:t>
            </a:r>
          </a:p>
          <a:p>
            <a:pPr indent="0" lvl="0" marL="457200">
              <a:spcBef>
                <a:spcPts val="0"/>
              </a:spcBef>
              <a:buNone/>
            </a:pPr>
            <a:r>
              <a:rPr lang="en" sz="1400"/>
              <a:t>$ find /tmp/somefiles | grep 'PATTERN' &gt; /tmp/files_to_backup</a:t>
            </a:r>
          </a:p>
          <a:p>
            <a:pPr lvl="0">
              <a:spcBef>
                <a:spcPts val="0"/>
              </a:spcBef>
              <a:buNone/>
            </a:pPr>
            <a:r>
              <a:rPr i="1" lang="en"/>
              <a:t>use restic to backup the filtered files</a:t>
            </a:r>
          </a:p>
          <a:p>
            <a:pPr indent="0" lvl="0" marL="457200">
              <a:spcBef>
                <a:spcPts val="0"/>
              </a:spcBef>
              <a:buNone/>
            </a:pPr>
            <a:r>
              <a:rPr lang="en" sz="1400"/>
              <a:t>$ restic -r /tmp/backup backup --files-from /tmp/files_to_backup</a:t>
            </a:r>
          </a:p>
          <a:p>
            <a:pPr lvl="0">
              <a:spcBef>
                <a:spcPts val="0"/>
              </a:spcBef>
              <a:buNone/>
            </a:pPr>
            <a:r>
              <a:rPr i="1" lang="en"/>
              <a:t>combine --files-from with the normal files args</a:t>
            </a:r>
          </a:p>
          <a:p>
            <a:pPr indent="0" lvl="0" marL="457200">
              <a:spcBef>
                <a:spcPts val="0"/>
              </a:spcBef>
              <a:buNone/>
            </a:pPr>
            <a:r>
              <a:rPr lang="en" sz="1400"/>
              <a:t>$restic -r /tmp/backup backup --files-from /tmp/files_to_backup /tmp/some_additional_file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Fancy Command - Tags</a:t>
            </a:r>
          </a:p>
        </p:txBody>
      </p:sp>
      <p:sp>
        <p:nvSpPr>
          <p:cNvPr id="176" name="Shape 176"/>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Snapshots can have one or more tags, short strings which add identifying information. Just specify the tags for a snapshot with --tag</a:t>
            </a:r>
          </a:p>
          <a:p>
            <a:pPr lvl="0">
              <a:spcBef>
                <a:spcPts val="0"/>
              </a:spcBef>
              <a:buNone/>
            </a:pPr>
            <a:r>
              <a:rPr lang="en"/>
              <a:t>$ restic -r /tmp/backup backup --tag projectX ~/shared/work/web</a:t>
            </a:r>
            <a:br>
              <a:rPr lang="en"/>
            </a:br>
            <a:r>
              <a:rPr lang="en"/>
              <a:t>[...]</a:t>
            </a:r>
          </a:p>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Advanced Commands (we won’t cover them all...)</a:t>
            </a:r>
          </a:p>
        </p:txBody>
      </p:sp>
      <p:sp>
        <p:nvSpPr>
          <p:cNvPr id="182" name="Shape 182"/>
          <p:cNvSpPr txBox="1"/>
          <p:nvPr>
            <p:ph idx="1" type="body"/>
          </p:nvPr>
        </p:nvSpPr>
        <p:spPr>
          <a:xfrm>
            <a:off x="311700" y="1266325"/>
            <a:ext cx="8520600" cy="3492300"/>
          </a:xfrm>
          <a:prstGeom prst="rect">
            <a:avLst/>
          </a:prstGeom>
        </p:spPr>
        <p:txBody>
          <a:bodyPr anchorCtr="0" anchor="t" bIns="91425" lIns="91425" rIns="91425" tIns="91425">
            <a:noAutofit/>
          </a:bodyPr>
          <a:lstStyle/>
          <a:p>
            <a:pPr lvl="0">
              <a:spcBef>
                <a:spcPts val="0"/>
              </a:spcBef>
              <a:buNone/>
            </a:pPr>
            <a:r>
              <a:rPr lang="en" sz="1400"/>
              <a:t>Mount a repository and browse backup as a regular file system (via FUSE)</a:t>
            </a:r>
          </a:p>
          <a:p>
            <a:pPr lvl="0">
              <a:spcBef>
                <a:spcPts val="0"/>
              </a:spcBef>
              <a:buNone/>
            </a:pPr>
            <a:r>
              <a:rPr lang="en" sz="1400"/>
              <a:t>Create an SFTP repository (set up SSH server, use the URL scheme with init)</a:t>
            </a:r>
          </a:p>
          <a:p>
            <a:pPr indent="-317500" lvl="0" marL="457200">
              <a:spcBef>
                <a:spcPts val="0"/>
              </a:spcBef>
              <a:buSzPct val="100000"/>
            </a:pPr>
            <a:r>
              <a:rPr lang="en" sz="1400"/>
              <a:t>$ restic -r sftp:user@host:/tmp/backup init</a:t>
            </a:r>
          </a:p>
          <a:p>
            <a:pPr lvl="0">
              <a:spcBef>
                <a:spcPts val="0"/>
              </a:spcBef>
              <a:buNone/>
            </a:pPr>
            <a:r>
              <a:rPr lang="en" sz="1400"/>
              <a:t>Create a REST server repository (backup via HTTP or HTTPS)</a:t>
            </a:r>
          </a:p>
          <a:p>
            <a:pPr lvl="0">
              <a:spcBef>
                <a:spcPts val="0"/>
              </a:spcBef>
              <a:buNone/>
            </a:pPr>
            <a:r>
              <a:rPr lang="en" sz="1400"/>
              <a:t>Create an Amazon S3 repository</a:t>
            </a:r>
          </a:p>
          <a:p>
            <a:pPr lvl="0">
              <a:spcBef>
                <a:spcPts val="0"/>
              </a:spcBef>
              <a:buNone/>
            </a:pPr>
            <a:r>
              <a:rPr lang="en" sz="1400"/>
              <a:t>Create a Minio Server repository</a:t>
            </a:r>
          </a:p>
          <a:p>
            <a:pPr lvl="0">
              <a:spcBef>
                <a:spcPts val="0"/>
              </a:spcBef>
              <a:buNone/>
            </a:pPr>
            <a:r>
              <a:rPr lang="en" sz="1400"/>
              <a:t>$ restic -r /tmp/backup list snapshots (blobs, packs, index, snapshots, keys or locks)</a:t>
            </a:r>
          </a:p>
          <a:p>
            <a:pPr lvl="0">
              <a:spcBef>
                <a:spcPts val="0"/>
              </a:spcBef>
              <a:buNone/>
            </a:pPr>
            <a:r>
              <a:rPr lang="en" sz="1400"/>
              <a:t>Removing snapshots according to a policy (This we do cover … in the next slide)</a:t>
            </a:r>
          </a:p>
          <a:p>
            <a:pPr lvl="0">
              <a:spcBef>
                <a:spcPts val="0"/>
              </a:spcBef>
              <a:buNone/>
            </a:pPr>
            <a:r>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177325" y="434350"/>
            <a:ext cx="8520600" cy="707400"/>
          </a:xfrm>
          <a:prstGeom prst="rect">
            <a:avLst/>
          </a:prstGeom>
        </p:spPr>
        <p:txBody>
          <a:bodyPr anchorCtr="0" anchor="t" bIns="91425" lIns="91425" rIns="91425" tIns="91425">
            <a:noAutofit/>
          </a:bodyPr>
          <a:lstStyle/>
          <a:p>
            <a:pPr lvl="0">
              <a:spcBef>
                <a:spcPts val="0"/>
              </a:spcBef>
              <a:buNone/>
            </a:pPr>
            <a:r>
              <a:rPr lang="en"/>
              <a:t>About Brian …	</a:t>
            </a:r>
          </a:p>
        </p:txBody>
      </p:sp>
      <p:sp>
        <p:nvSpPr>
          <p:cNvPr id="72" name="Shape 72"/>
          <p:cNvSpPr txBox="1"/>
          <p:nvPr>
            <p:ph idx="1" type="body"/>
          </p:nvPr>
        </p:nvSpPr>
        <p:spPr>
          <a:xfrm>
            <a:off x="106925" y="1266325"/>
            <a:ext cx="8789700" cy="3302700"/>
          </a:xfrm>
          <a:prstGeom prst="rect">
            <a:avLst/>
          </a:prstGeom>
        </p:spPr>
        <p:txBody>
          <a:bodyPr anchorCtr="0" anchor="t" bIns="91425" lIns="91425" rIns="91425" tIns="91425">
            <a:noAutofit/>
          </a:bodyPr>
          <a:lstStyle/>
          <a:p>
            <a:pPr lvl="0">
              <a:spcBef>
                <a:spcPts val="0"/>
              </a:spcBef>
              <a:buNone/>
            </a:pPr>
            <a:r>
              <a:rPr lang="en"/>
              <a:t>Brian worked for a number of years at Lotus Development and IBM in different roles within the development community. He’s also worked in the research area at Harvard Business School.</a:t>
            </a:r>
          </a:p>
          <a:p>
            <a:pPr lvl="0">
              <a:spcBef>
                <a:spcPts val="0"/>
              </a:spcBef>
              <a:buNone/>
            </a:pPr>
            <a:r>
              <a:rPr lang="en"/>
              <a:t>Brian was an early adopter of the Mac, past Executive Director of the Macintosh User Group, and long-time member of the Boston Computer Society.</a:t>
            </a:r>
          </a:p>
          <a:p>
            <a:pPr lvl="0">
              <a:spcBef>
                <a:spcPts val="0"/>
              </a:spcBef>
              <a:buNone/>
            </a:pPr>
            <a:r>
              <a:rPr lang="en"/>
              <a:t>Brian has worked on mainframes, minis, micros, PCs, and IoT Devices in a variety of languages, across a number of operating systems.</a:t>
            </a:r>
          </a:p>
          <a:p>
            <a:pPr lvl="0">
              <a:spcBef>
                <a:spcPts val="0"/>
              </a:spcBef>
              <a:buNone/>
            </a:pPr>
            <a:r>
              <a:rPr lang="en"/>
              <a:t>Brian’s recent activities involve Go and network-ware.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How to run backups on a schedule?</a:t>
            </a:r>
          </a:p>
        </p:txBody>
      </p:sp>
      <p:sp>
        <p:nvSpPr>
          <p:cNvPr id="188" name="Shape 188"/>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You can use a cron job but the question becomes how to pass the password?</a:t>
            </a:r>
          </a:p>
          <a:p>
            <a:pPr lvl="0">
              <a:spcBef>
                <a:spcPts val="0"/>
              </a:spcBef>
              <a:buNone/>
            </a:pPr>
            <a:r>
              <a:rPr lang="en"/>
              <a:t>The environment variable RESTIC_PASSWORD allows you to set the password for the automated backup process. This is documented in the manual here </a:t>
            </a:r>
            <a:r>
              <a:rPr lang="en" u="sng">
                <a:solidFill>
                  <a:schemeClr val="hlink"/>
                </a:solidFill>
                <a:hlinkClick r:id="rId3"/>
              </a:rPr>
              <a:t>http://restic.readthedocs.io/en/latest/Manual/#initialize-a-repository</a:t>
            </a:r>
          </a:p>
          <a:p>
            <a:pPr lvl="0">
              <a:spcBef>
                <a:spcPts val="0"/>
              </a:spcBef>
              <a:buNone/>
            </a:pPr>
            <a:r>
              <a:rPr lang="en"/>
              <a:t>Since environment variables may be shown in the ps outputs, which may sometime sbe written to log files for diagnostic reasons, having the password in a env variable isn’t always the best. So they added a feature to store the password in a file </a:t>
            </a:r>
            <a:r>
              <a:rPr lang="en" u="sng">
                <a:solidFill>
                  <a:schemeClr val="hlink"/>
                </a:solidFill>
                <a:hlinkClick r:id="rId4"/>
              </a:rPr>
              <a:t>https://github.com/restic/restic/issues/278</a:t>
            </a:r>
            <a:r>
              <a:rPr lang="en"/>
              <a:t> and also here </a:t>
            </a:r>
            <a:r>
              <a:rPr lang="en" u="sng">
                <a:solidFill>
                  <a:schemeClr val="hlink"/>
                </a:solidFill>
                <a:hlinkClick r:id="rId5"/>
              </a:rPr>
              <a:t>https://github.com/restic/restic/pull/613</a:t>
            </a:r>
            <a:r>
              <a:rPr lang="en"/>
              <a:t> </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Source: https://github.com/restic/restic/issues/519</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Policy</a:t>
            </a:r>
          </a:p>
        </p:txBody>
      </p:sp>
      <p:sp>
        <p:nvSpPr>
          <p:cNvPr id="194" name="Shape 194"/>
          <p:cNvSpPr txBox="1"/>
          <p:nvPr>
            <p:ph idx="1" type="body"/>
          </p:nvPr>
        </p:nvSpPr>
        <p:spPr>
          <a:xfrm>
            <a:off x="311700" y="1266325"/>
            <a:ext cx="8520600" cy="3302700"/>
          </a:xfrm>
          <a:prstGeom prst="rect">
            <a:avLst/>
          </a:prstGeom>
        </p:spPr>
        <p:txBody>
          <a:bodyPr anchorCtr="0" anchor="t" bIns="91425" lIns="91425" rIns="91425" tIns="91425">
            <a:noAutofit/>
          </a:bodyPr>
          <a:lstStyle/>
          <a:p>
            <a:pPr lvl="0" rtl="0">
              <a:spcBef>
                <a:spcPts val="0"/>
              </a:spcBef>
              <a:buNone/>
            </a:pPr>
            <a:r>
              <a:rPr lang="en" sz="1400"/>
              <a:t>command-line parameter --dry-run (print which snapshots would be removed)</a:t>
            </a:r>
          </a:p>
          <a:p>
            <a:pPr lvl="0" rtl="0">
              <a:spcBef>
                <a:spcPts val="0"/>
              </a:spcBef>
              <a:buNone/>
            </a:pPr>
            <a:r>
              <a:rPr lang="en" sz="1400"/>
              <a:t>The forget command accepts the following parameters:</a:t>
            </a:r>
          </a:p>
          <a:p>
            <a:pPr lvl="0" rtl="0">
              <a:spcBef>
                <a:spcPts val="0"/>
              </a:spcBef>
              <a:buNone/>
            </a:pPr>
            <a:br>
              <a:rPr lang="en" sz="1400"/>
            </a:br>
            <a:r>
              <a:rPr lang="en" sz="1400"/>
              <a:t>--keep-last n (never delete the n last - most recent - snapshots)</a:t>
            </a:r>
            <a:br>
              <a:rPr lang="en" sz="1400"/>
            </a:br>
            <a:r>
              <a:rPr lang="en" sz="1400"/>
              <a:t>--keep-hourly n (for last n hours a snapshot was made, keep only the last snapshot for each hour)</a:t>
            </a:r>
            <a:br>
              <a:rPr lang="en" sz="1400"/>
            </a:br>
            <a:r>
              <a:rPr lang="en" sz="1400"/>
              <a:t>--keep-daily n (for last n days which have one or more snapshots, keep last one for that day)</a:t>
            </a:r>
            <a:br>
              <a:rPr lang="en" sz="1400"/>
            </a:br>
            <a:r>
              <a:rPr lang="en" sz="1400"/>
              <a:t>--keep-weekly n (for last n weeks, keep the last one for that week)</a:t>
            </a:r>
            <a:br>
              <a:rPr lang="en" sz="1400"/>
            </a:br>
            <a:r>
              <a:rPr lang="en" sz="1400"/>
              <a:t>--keep-monthly n (for last n months which have one or more snapshots, keep the last one for month)</a:t>
            </a:r>
            <a:br>
              <a:rPr lang="en" sz="1400"/>
            </a:br>
            <a:r>
              <a:rPr lang="en" sz="1400"/>
              <a:t>--keep-yearly n (for last n years which have one or more snapshots, keep the last one for year)</a:t>
            </a:r>
            <a:br>
              <a:rPr lang="en" sz="1400"/>
            </a:br>
            <a:r>
              <a:rPr lang="en" sz="1400"/>
              <a:t>--keep-tag (keep snapshots with all tags specified by this option-can be specified multiple times)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Version History</a:t>
            </a:r>
          </a:p>
        </p:txBody>
      </p:sp>
      <p:sp>
        <p:nvSpPr>
          <p:cNvPr id="200" name="Shape 200"/>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sz="1200"/>
              <a:t>v0.4.0 (2017-02-02) Begins shipping pre-compiled binaries</a:t>
            </a:r>
          </a:p>
          <a:p>
            <a:pPr indent="-304800" lvl="0" marL="457200">
              <a:spcBef>
                <a:spcPts val="0"/>
              </a:spcBef>
              <a:buSzPct val="100000"/>
            </a:pPr>
            <a:r>
              <a:rPr lang="en" sz="1200"/>
              <a:t>Restic Release Page: https://github.com/restic/restic/releases/tag/v0.4.0</a:t>
            </a:r>
          </a:p>
          <a:p>
            <a:pPr lvl="0">
              <a:spcBef>
                <a:spcPts val="0"/>
              </a:spcBef>
              <a:buNone/>
            </a:pPr>
            <a:r>
              <a:rPr lang="en" sz="1200"/>
              <a:t>v0.3.3 (2017-01-08) Maintenance</a:t>
            </a:r>
          </a:p>
          <a:p>
            <a:pPr lvl="0">
              <a:spcBef>
                <a:spcPts val="0"/>
              </a:spcBef>
              <a:buNone/>
            </a:pPr>
            <a:r>
              <a:rPr lang="en" sz="1200"/>
              <a:t>v0.3.2 (2016-12-18)</a:t>
            </a:r>
          </a:p>
          <a:p>
            <a:pPr lvl="0">
              <a:spcBef>
                <a:spcPts val="0"/>
              </a:spcBef>
              <a:buNone/>
            </a:pPr>
            <a:r>
              <a:rPr lang="en" sz="1200"/>
              <a:t>v0.3.1 (2016-12-13)</a:t>
            </a:r>
          </a:p>
          <a:p>
            <a:pPr lvl="0">
              <a:spcBef>
                <a:spcPts val="0"/>
              </a:spcBef>
              <a:buNone/>
            </a:pPr>
            <a:r>
              <a:rPr lang="en" sz="1200"/>
              <a:t>v0.3.0 (2016-10-02)</a:t>
            </a:r>
          </a:p>
          <a:p>
            <a:pPr lvl="0">
              <a:spcBef>
                <a:spcPts val="0"/>
              </a:spcBef>
              <a:buNone/>
            </a:pPr>
            <a:r>
              <a:rPr lang="en" sz="1200"/>
              <a:t>v0.2.0 (2016-07-30)</a:t>
            </a:r>
          </a:p>
          <a:p>
            <a:pPr lvl="0">
              <a:spcBef>
                <a:spcPts val="0"/>
              </a:spcBef>
              <a:buNone/>
            </a:pPr>
            <a:r>
              <a:rPr lang="en" sz="1200"/>
              <a:t>v0.1.0 (2015-08-21) First public release of restic (1122 commits to master since this first public release)</a:t>
            </a:r>
          </a:p>
          <a:p>
            <a:pPr lvl="0">
              <a:spcBef>
                <a:spcPts val="0"/>
              </a:spcBef>
              <a:buNone/>
            </a:pPr>
            <a:r>
              <a:rPr lang="en" sz="1200"/>
              <a:t>Debian Package: https://packages.debian.org/sid/main/restic</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Building restic</a:t>
            </a:r>
          </a:p>
        </p:txBody>
      </p:sp>
      <p:sp>
        <p:nvSpPr>
          <p:cNvPr id="206" name="Shape 206"/>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a:t>
            </a:r>
            <a:r>
              <a:rPr lang="en"/>
              <a:t>restic is written in the Go programming language and you need at least Go version 1.6. Building restic may also work with older versions of Go, but that's not supported. See the Getting started guide of the Go project for instructions how to install Go.”</a:t>
            </a:r>
            <a:br>
              <a:rPr lang="en"/>
            </a:br>
            <a:br>
              <a:rPr lang="en"/>
            </a:br>
            <a:r>
              <a:rPr lang="en"/>
              <a:t>In order to build restic from source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Build restic yourself</a:t>
            </a:r>
          </a:p>
        </p:txBody>
      </p:sp>
      <p:sp>
        <p:nvSpPr>
          <p:cNvPr id="212" name="Shape 212"/>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 git clone https://github.com/restic/restic</a:t>
            </a:r>
            <a:br>
              <a:rPr lang="en"/>
            </a:br>
            <a:r>
              <a:rPr lang="en"/>
              <a:t>[...]</a:t>
            </a:r>
            <a:br>
              <a:rPr lang="en"/>
            </a:br>
            <a:br>
              <a:rPr lang="en"/>
            </a:br>
            <a:r>
              <a:rPr lang="en"/>
              <a:t>$ cd restic</a:t>
            </a:r>
            <a:br>
              <a:rPr lang="en"/>
            </a:br>
            <a:br>
              <a:rPr lang="en"/>
            </a:br>
            <a:r>
              <a:rPr lang="en"/>
              <a:t>$ go run build.go</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Design Principle - Easy</a:t>
            </a:r>
          </a:p>
        </p:txBody>
      </p:sp>
      <p:sp>
        <p:nvSpPr>
          <p:cNvPr id="218" name="Shape 218"/>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Easy: </a:t>
            </a:r>
            <a:r>
              <a:rPr lang="en"/>
              <a:t>Doing backups should be a frictionless process, otherwise you might be tempted to skip it. Restic should be easy to configure and use, so that, in the event of a data loss, you can just restore it. Likewise, restoring data should not be complicated.</a:t>
            </a:r>
          </a:p>
          <a:p>
            <a:pPr lvl="0">
              <a:spcBef>
                <a:spcPts val="0"/>
              </a:spcBef>
              <a:buNone/>
            </a:pPr>
            <a:r>
              <a:t/>
            </a:r>
            <a:endParaRPr/>
          </a:p>
          <a:p>
            <a:pPr lvl="0">
              <a:spcBef>
                <a:spcPts val="0"/>
              </a:spcBef>
              <a:buNone/>
            </a:pPr>
            <a:r>
              <a:rPr lang="en"/>
              <a:t>https://github.com/restic/restic/blob/master/doc/index.md</a:t>
            </a:r>
          </a:p>
          <a:p>
            <a:pPr lv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Design Principle - Fast</a:t>
            </a:r>
          </a:p>
        </p:txBody>
      </p:sp>
      <p:sp>
        <p:nvSpPr>
          <p:cNvPr id="224" name="Shape 224"/>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Fast: Backing up your data with restic should only be limited by your network or hard disk bandwidth so that you can backup your files every day. Nobody does backups if it takes too much time. Restoring backups should only transfer data that is needed for the files that are to be restored, so that this process is also fast.</a:t>
            </a:r>
          </a:p>
          <a:p>
            <a:pPr lvl="0">
              <a:spcBef>
                <a:spcPts val="0"/>
              </a:spcBef>
              <a:buNone/>
            </a:pPr>
            <a:r>
              <a:t/>
            </a:r>
            <a:endParaRPr/>
          </a:p>
          <a:p>
            <a:pPr lvl="0">
              <a:spcBef>
                <a:spcPts val="0"/>
              </a:spcBef>
              <a:buNone/>
            </a:pPr>
            <a:r>
              <a:rPr lang="en"/>
              <a:t>https://github.com/restic/restic/blob/master/doc/index.md</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Design Principle - Verifiable</a:t>
            </a:r>
          </a:p>
          <a:p>
            <a:pPr lvl="0">
              <a:spcBef>
                <a:spcPts val="0"/>
              </a:spcBef>
              <a:buNone/>
            </a:pPr>
            <a:r>
              <a:t/>
            </a:r>
            <a:endParaRPr/>
          </a:p>
        </p:txBody>
      </p:sp>
      <p:sp>
        <p:nvSpPr>
          <p:cNvPr id="230" name="Shape 230"/>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Verifiable: Much more important than backup is restore, so restic enables you to easily verify that all data can be restored.</a:t>
            </a:r>
          </a:p>
          <a:p>
            <a:pPr lvl="0">
              <a:spcBef>
                <a:spcPts val="0"/>
              </a:spcBef>
              <a:buNone/>
            </a:pPr>
            <a:r>
              <a:t/>
            </a:r>
            <a:endParaRPr/>
          </a:p>
          <a:p>
            <a:pPr lvl="0">
              <a:spcBef>
                <a:spcPts val="0"/>
              </a:spcBef>
              <a:buNone/>
            </a:pPr>
            <a:r>
              <a:rPr lang="en"/>
              <a:t>https://github.com/restic/restic/blob/master/doc/index.md</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Design Principle - Secure</a:t>
            </a:r>
          </a:p>
        </p:txBody>
      </p:sp>
      <p:sp>
        <p:nvSpPr>
          <p:cNvPr id="236" name="Shape 236"/>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Secure: restic uses cryptography to guarantee confidentiality and integrity of your data. The location the backup data is stored is assumed not to be a trusted environment (e.g. a shared space where others like system administrators are able to access your backups). Restic is built to secure your data against such attackers.</a:t>
            </a:r>
          </a:p>
          <a:p>
            <a:pPr lvl="0">
              <a:spcBef>
                <a:spcPts val="0"/>
              </a:spcBef>
              <a:buNone/>
            </a:pPr>
            <a:r>
              <a:t/>
            </a:r>
            <a:endParaRPr/>
          </a:p>
          <a:p>
            <a:pPr lvl="0">
              <a:spcBef>
                <a:spcPts val="0"/>
              </a:spcBef>
              <a:buNone/>
            </a:pPr>
            <a:r>
              <a:rPr lang="en"/>
              <a:t>https://github.com/restic/restic/blob/master/doc/index.md</a:t>
            </a:r>
          </a:p>
          <a:p>
            <a:pPr lv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Design Principle - Efficient</a:t>
            </a:r>
          </a:p>
        </p:txBody>
      </p:sp>
      <p:sp>
        <p:nvSpPr>
          <p:cNvPr id="242" name="Shape 242"/>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Efficient: With the growth of data, additional snapshots should only take the storage of the actual increment. Even more, duplicate data should be de-duplicated before it is actually written to the storage back end to save precious backup space.</a:t>
            </a:r>
          </a:p>
          <a:p>
            <a:pPr lvl="0">
              <a:spcBef>
                <a:spcPts val="0"/>
              </a:spcBef>
              <a:buNone/>
            </a:pPr>
            <a:r>
              <a:t/>
            </a:r>
            <a:endParaRPr/>
          </a:p>
          <a:p>
            <a:pPr lvl="0">
              <a:spcBef>
                <a:spcPts val="0"/>
              </a:spcBef>
              <a:buNone/>
            </a:pPr>
            <a:r>
              <a:rPr lang="en"/>
              <a:t>https://github.com/restic/restic/blob/master/doc/index.md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Welcome to restic</a:t>
            </a:r>
          </a:p>
        </p:txBody>
      </p:sp>
      <p:sp>
        <p:nvSpPr>
          <p:cNvPr id="78" name="Shape 78"/>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t/>
            </a:r>
            <a:endParaRPr/>
          </a:p>
        </p:txBody>
      </p:sp>
      <p:pic>
        <p:nvPicPr>
          <p:cNvPr descr="ResticLogoJPG.JPG" id="79" name="Shape 79"/>
          <p:cNvPicPr preferRelativeResize="0"/>
          <p:nvPr/>
        </p:nvPicPr>
        <p:blipFill>
          <a:blip r:embed="rId3">
            <a:alphaModFix/>
          </a:blip>
          <a:stretch>
            <a:fillRect/>
          </a:stretch>
        </p:blipFill>
        <p:spPr>
          <a:xfrm>
            <a:off x="2307224" y="1341062"/>
            <a:ext cx="3937749" cy="3115424"/>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Design Principle - Free</a:t>
            </a:r>
          </a:p>
        </p:txBody>
      </p:sp>
      <p:sp>
        <p:nvSpPr>
          <p:cNvPr id="248" name="Shape 248"/>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Free: restic is free software and licensed under the BSD 2-Clause License and actively developed on GitHub.</a:t>
            </a:r>
          </a:p>
          <a:p>
            <a:pPr lvl="0">
              <a:spcBef>
                <a:spcPts val="0"/>
              </a:spcBef>
              <a:buNone/>
            </a:pPr>
            <a:r>
              <a:t/>
            </a:r>
            <a:endParaRPr/>
          </a:p>
          <a:p>
            <a:pPr lvl="0">
              <a:spcBef>
                <a:spcPts val="0"/>
              </a:spcBef>
              <a:buNone/>
            </a:pPr>
            <a:r>
              <a:rPr lang="en"/>
              <a:t>https://restic.github.io/</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Compatibility?</a:t>
            </a:r>
          </a:p>
        </p:txBody>
      </p:sp>
      <p:sp>
        <p:nvSpPr>
          <p:cNvPr id="254" name="Shape 254"/>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sz="1400"/>
              <a:t>Backward compatibility for backups is important so that our users are always able to restore saved data. Therefore restic follows Semantic Versioning to clearly define which versions are compatible. The repository and data structures contained therein are considered the "Public API" in the sense of Semantic Versioning. This goes for all released versions of restic, this may not be the case for the master branch.</a:t>
            </a:r>
            <a:br>
              <a:rPr lang="en" sz="1400"/>
            </a:br>
            <a:br>
              <a:rPr lang="en" sz="1400"/>
            </a:br>
            <a:r>
              <a:rPr lang="en" sz="1400"/>
              <a:t>We guarantee backward compatibility of all repositories within one major version; as long as we do not increment the major version, data can be read and restored. We strive to be fully backward compatible to all prior versions.</a:t>
            </a:r>
          </a:p>
          <a:p>
            <a:pPr lvl="0">
              <a:spcBef>
                <a:spcPts val="0"/>
              </a:spcBef>
              <a:buNone/>
            </a:pPr>
            <a:r>
              <a:rPr lang="en" sz="1400"/>
              <a:t>https://github.com/restic/restic/blob/master/doc/index.md</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restic Trivia</a:t>
            </a:r>
          </a:p>
        </p:txBody>
      </p:sp>
      <p:sp>
        <p:nvSpPr>
          <p:cNvPr id="260" name="Shape 260"/>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Joe Restic was the longest-serving football coach at Harvard</a:t>
            </a:r>
          </a:p>
          <a:p>
            <a:pPr lvl="0">
              <a:spcBef>
                <a:spcPts val="0"/>
              </a:spcBef>
              <a:buNone/>
            </a:pPr>
            <a:r>
              <a:rPr lang="en"/>
              <a:t>His </a:t>
            </a:r>
            <a:r>
              <a:rPr lang="en"/>
              <a:t>idea? Restic’s 2011 obituary in the NY Times</a:t>
            </a:r>
          </a:p>
          <a:p>
            <a:pPr lvl="0">
              <a:spcBef>
                <a:spcPts val="0"/>
              </a:spcBef>
              <a:buNone/>
            </a:pPr>
            <a:r>
              <a:rPr lang="en"/>
              <a:t>“create doubt in the best athletes,” as Restic once put it.</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References</a:t>
            </a:r>
          </a:p>
        </p:txBody>
      </p:sp>
      <p:sp>
        <p:nvSpPr>
          <p:cNvPr id="266" name="Shape 266"/>
          <p:cNvSpPr txBox="1"/>
          <p:nvPr>
            <p:ph idx="1" type="body"/>
          </p:nvPr>
        </p:nvSpPr>
        <p:spPr>
          <a:xfrm>
            <a:off x="311700" y="1266325"/>
            <a:ext cx="8520600" cy="3513600"/>
          </a:xfrm>
          <a:prstGeom prst="rect">
            <a:avLst/>
          </a:prstGeom>
        </p:spPr>
        <p:txBody>
          <a:bodyPr anchorCtr="0" anchor="t" bIns="91425" lIns="91425" rIns="91425" tIns="91425">
            <a:noAutofit/>
          </a:bodyPr>
          <a:lstStyle/>
          <a:p>
            <a:pPr indent="-228600" lvl="0" marL="457200" rtl="0">
              <a:spcBef>
                <a:spcPts val="0"/>
              </a:spcBef>
              <a:buAutoNum type="arabicPeriod"/>
            </a:pPr>
            <a:r>
              <a:rPr lang="en"/>
              <a:t>restic Introduction - </a:t>
            </a:r>
            <a:r>
              <a:rPr lang="en" sz="1800" u="sng">
                <a:solidFill>
                  <a:schemeClr val="accent5"/>
                </a:solidFill>
                <a:hlinkClick r:id="rId3"/>
              </a:rPr>
              <a:t>https://restic.github.io/</a:t>
            </a:r>
            <a:r>
              <a:rPr lang="en" sz="1800"/>
              <a:t> </a:t>
            </a:r>
          </a:p>
          <a:p>
            <a:pPr indent="-228600" lvl="0" marL="457200" rtl="0">
              <a:spcBef>
                <a:spcPts val="0"/>
              </a:spcBef>
              <a:buAutoNum type="arabicPeriod"/>
            </a:pPr>
            <a:r>
              <a:rPr lang="en"/>
              <a:t>Restic design document - </a:t>
            </a:r>
            <a:r>
              <a:rPr lang="en" u="sng">
                <a:solidFill>
                  <a:schemeClr val="hlink"/>
                </a:solidFill>
                <a:hlinkClick r:id="rId4"/>
              </a:rPr>
              <a:t>https://restic.readthedocs.io/en/stable/Design/</a:t>
            </a:r>
          </a:p>
          <a:p>
            <a:pPr indent="-228600" lvl="0" marL="457200" rtl="0">
              <a:spcBef>
                <a:spcPts val="0"/>
              </a:spcBef>
              <a:buAutoNum type="arabicPeriod"/>
            </a:pPr>
            <a:r>
              <a:rPr lang="en"/>
              <a:t>GitHub Source</a:t>
            </a:r>
          </a:p>
          <a:p>
            <a:pPr indent="-342900" lvl="1" marL="914400" rtl="0">
              <a:spcBef>
                <a:spcPts val="0"/>
              </a:spcBef>
              <a:buSzPct val="100000"/>
            </a:pPr>
            <a:r>
              <a:rPr lang="en" sz="1800" u="sng">
                <a:solidFill>
                  <a:schemeClr val="hlink"/>
                </a:solidFill>
                <a:hlinkClick r:id="rId5"/>
              </a:rPr>
              <a:t>https://github.com/restic/restic</a:t>
            </a:r>
          </a:p>
          <a:p>
            <a:pPr indent="-228600" lvl="0" marL="457200" rtl="0">
              <a:spcBef>
                <a:spcPts val="0"/>
              </a:spcBef>
              <a:buAutoNum type="arabicPeriod"/>
            </a:pPr>
            <a:r>
              <a:rPr lang="en"/>
              <a:t>Manual - overview of the basic functionality provided by restic</a:t>
            </a:r>
          </a:p>
          <a:p>
            <a:pPr indent="-342900" lvl="1" marL="914400" rtl="0">
              <a:spcBef>
                <a:spcPts val="0"/>
              </a:spcBef>
              <a:buSzPct val="100000"/>
            </a:pPr>
            <a:r>
              <a:rPr lang="en" sz="1800" u="sng">
                <a:solidFill>
                  <a:schemeClr val="hlink"/>
                </a:solidFill>
                <a:hlinkClick r:id="rId6"/>
              </a:rPr>
              <a:t>https://restic.readthedocs.io/en/latest/Manual/</a:t>
            </a:r>
          </a:p>
          <a:p>
            <a:pPr indent="-228600" lvl="0" marL="457200" rtl="0">
              <a:spcBef>
                <a:spcPts val="0"/>
              </a:spcBef>
              <a:buAutoNum type="arabicPeriod"/>
            </a:pPr>
            <a:r>
              <a:rPr lang="en"/>
              <a:t>Documentation for restic</a:t>
            </a:r>
          </a:p>
          <a:p>
            <a:pPr indent="-342900" lvl="1" marL="914400" rtl="0">
              <a:spcBef>
                <a:spcPts val="0"/>
              </a:spcBef>
              <a:buSzPct val="100000"/>
            </a:pPr>
            <a:r>
              <a:rPr lang="en" sz="1800"/>
              <a:t>https://restic.readthedocs.io/en/latest/</a:t>
            </a:r>
          </a:p>
          <a:p>
            <a:pPr indent="-228600" lvl="0" marL="457200" rtl="0">
              <a:spcBef>
                <a:spcPts val="0"/>
              </a:spcBef>
              <a:buAutoNum type="arabicPeriod"/>
            </a:pPr>
            <a:r>
              <a:rPr lang="en"/>
              <a:t>GoDocs - </a:t>
            </a:r>
            <a:r>
              <a:rPr lang="en" u="sng">
                <a:solidFill>
                  <a:schemeClr val="hlink"/>
                </a:solidFill>
                <a:hlinkClick r:id="rId7"/>
              </a:rPr>
              <a:t>https://godoc.org/github.com/howeyc/restic</a:t>
            </a:r>
            <a:r>
              <a:rPr lang="en"/>
              <a:t> </a:t>
            </a:r>
          </a:p>
          <a:p>
            <a:pPr indent="-228600" lvl="0" marL="457200" rtl="0">
              <a:spcBef>
                <a:spcPts val="0"/>
              </a:spcBef>
              <a:buAutoNum type="arabicPeriod"/>
            </a:pPr>
            <a:r>
              <a:rPr lang="en"/>
              <a:t>Lightning Talk - Why another backup program?</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Q &amp; A</a:t>
            </a:r>
          </a:p>
        </p:txBody>
      </p:sp>
      <p:sp>
        <p:nvSpPr>
          <p:cNvPr id="272" name="Shape 272"/>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lgn="ctr">
              <a:spcBef>
                <a:spcPts val="0"/>
              </a:spcBef>
              <a:buNone/>
            </a:pPr>
            <a:r>
              <a:rPr i="1" lang="en" sz="6000"/>
              <a:t>Thank you!</a:t>
            </a:r>
          </a:p>
          <a:p>
            <a:pPr lvl="0" algn="ctr">
              <a:spcBef>
                <a:spcPts val="0"/>
              </a:spcBef>
              <a:buNone/>
            </a:pPr>
            <a:r>
              <a:rPr i="1" lang="en" sz="6000"/>
              <a:t>Questions?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What do users want?</a:t>
            </a:r>
          </a:p>
        </p:txBody>
      </p:sp>
      <p:sp>
        <p:nvSpPr>
          <p:cNvPr id="85" name="Shape 85"/>
          <p:cNvSpPr txBox="1"/>
          <p:nvPr>
            <p:ph idx="1" type="body"/>
          </p:nvPr>
        </p:nvSpPr>
        <p:spPr>
          <a:xfrm>
            <a:off x="311700" y="1266325"/>
            <a:ext cx="8520600" cy="3302700"/>
          </a:xfrm>
          <a:prstGeom prst="rect">
            <a:avLst/>
          </a:prstGeom>
        </p:spPr>
        <p:txBody>
          <a:bodyPr anchorCtr="0" anchor="t" bIns="91425" lIns="91425" rIns="91425" tIns="91425">
            <a:noAutofit/>
          </a:bodyPr>
          <a:lstStyle/>
          <a:p>
            <a:pPr lvl="0" rtl="0" algn="ctr">
              <a:spcBef>
                <a:spcPts val="0"/>
              </a:spcBef>
              <a:buNone/>
            </a:pPr>
            <a:r>
              <a:t/>
            </a:r>
            <a:endParaRPr i="1" sz="3600"/>
          </a:p>
          <a:p>
            <a:pPr lvl="0" algn="ctr">
              <a:spcBef>
                <a:spcPts val="0"/>
              </a:spcBef>
              <a:buNone/>
            </a:pPr>
            <a:r>
              <a:rPr i="1" lang="en" sz="3600"/>
              <a:t>Users don’t want to do backups.</a:t>
            </a:r>
          </a:p>
          <a:p>
            <a:pPr lvl="0" algn="ctr">
              <a:spcBef>
                <a:spcPts val="0"/>
              </a:spcBef>
              <a:buNone/>
            </a:pPr>
            <a:r>
              <a:rPr i="1" lang="en" sz="3600"/>
              <a:t>Users want to do restores!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restic </a:t>
            </a:r>
            <a:r>
              <a:rPr lang="en"/>
              <a:t>Design Principles</a:t>
            </a:r>
          </a:p>
        </p:txBody>
      </p:sp>
      <p:sp>
        <p:nvSpPr>
          <p:cNvPr id="91" name="Shape 91"/>
          <p:cNvSpPr txBox="1"/>
          <p:nvPr>
            <p:ph idx="1" type="body"/>
          </p:nvPr>
        </p:nvSpPr>
        <p:spPr>
          <a:xfrm>
            <a:off x="2749800" y="1152425"/>
            <a:ext cx="1677300" cy="3505800"/>
          </a:xfrm>
          <a:prstGeom prst="rect">
            <a:avLst/>
          </a:prstGeom>
        </p:spPr>
        <p:txBody>
          <a:bodyPr anchorCtr="0" anchor="t" bIns="91425" lIns="91425" rIns="91425" tIns="91425">
            <a:noAutofit/>
          </a:bodyPr>
          <a:lstStyle/>
          <a:p>
            <a:pPr lvl="0">
              <a:spcBef>
                <a:spcPts val="0"/>
              </a:spcBef>
              <a:buNone/>
            </a:pPr>
            <a:r>
              <a:rPr b="1" lang="en" sz="2400"/>
              <a:t>Easy</a:t>
            </a:r>
          </a:p>
          <a:p>
            <a:pPr lvl="0">
              <a:spcBef>
                <a:spcPts val="0"/>
              </a:spcBef>
              <a:buNone/>
            </a:pPr>
            <a:r>
              <a:rPr b="1" lang="en" sz="2400"/>
              <a:t>Fast</a:t>
            </a:r>
          </a:p>
          <a:p>
            <a:pPr lvl="0">
              <a:spcBef>
                <a:spcPts val="0"/>
              </a:spcBef>
              <a:buNone/>
            </a:pPr>
            <a:r>
              <a:rPr b="1" lang="en" sz="2400"/>
              <a:t>Verifiable</a:t>
            </a:r>
          </a:p>
          <a:p>
            <a:pPr lvl="0">
              <a:spcBef>
                <a:spcPts val="0"/>
              </a:spcBef>
              <a:buNone/>
            </a:pPr>
            <a:r>
              <a:rPr b="1" lang="en" sz="2400"/>
              <a:t>Secure</a:t>
            </a:r>
          </a:p>
          <a:p>
            <a:pPr lvl="0">
              <a:spcBef>
                <a:spcPts val="0"/>
              </a:spcBef>
              <a:buNone/>
            </a:pPr>
            <a:r>
              <a:rPr b="1" lang="en" sz="2400"/>
              <a:t>Efficient</a:t>
            </a:r>
          </a:p>
          <a:p>
            <a:pPr lvl="0">
              <a:spcBef>
                <a:spcPts val="0"/>
              </a:spcBef>
              <a:buNone/>
            </a:pPr>
            <a:r>
              <a:rPr b="1" lang="en" sz="2400"/>
              <a:t>Free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Security Threat Model</a:t>
            </a:r>
          </a:p>
        </p:txBody>
      </p:sp>
      <p:sp>
        <p:nvSpPr>
          <p:cNvPr id="97" name="Shape 97"/>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a:t>The design goals for restic include being able to securely store backups in a location that is not completely trusted, e.g. a shared system where others can potentially access the files or (in the case of the system administrator) even modify or delete them.</a:t>
            </a:r>
            <a:br>
              <a:rPr lang="en"/>
            </a:br>
            <a:br>
              <a:rPr lang="en"/>
            </a:br>
            <a:r>
              <a:rPr lang="en"/>
              <a:t>General assumptions: The host system a backup is created on is trusted. This is the most basic requirement, and essential for creating trustworthy backups.</a:t>
            </a:r>
          </a:p>
          <a:p>
            <a:pPr lvl="0">
              <a:spcBef>
                <a:spcPts val="0"/>
              </a:spcBef>
              <a:buNone/>
            </a:pPr>
            <a:r>
              <a:rPr lang="en"/>
              <a:t>Source: https://restic.readthedocs.io/en/stable/Design/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r</a:t>
            </a:r>
            <a:r>
              <a:rPr lang="en"/>
              <a:t>estic </a:t>
            </a:r>
            <a:r>
              <a:rPr lang="en"/>
              <a:t>Highlights - "Backups done right!"</a:t>
            </a:r>
          </a:p>
        </p:txBody>
      </p:sp>
      <p:sp>
        <p:nvSpPr>
          <p:cNvPr id="103" name="Shape 103"/>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en" sz="1400"/>
              <a:t>Restic is licensed under "BSD 2-Clause License".</a:t>
            </a:r>
          </a:p>
          <a:p>
            <a:pPr lvl="0">
              <a:spcBef>
                <a:spcPts val="0"/>
              </a:spcBef>
              <a:buNone/>
            </a:pPr>
            <a:r>
              <a:rPr lang="en" sz="1400"/>
              <a:t>Open source written in Go</a:t>
            </a:r>
          </a:p>
          <a:p>
            <a:pPr lvl="0">
              <a:spcBef>
                <a:spcPts val="0"/>
              </a:spcBef>
              <a:buNone/>
            </a:pPr>
            <a:r>
              <a:rPr lang="en" sz="1400"/>
              <a:t>Latest Version as of this talk is v0.4.0 (2017-02-02)</a:t>
            </a:r>
          </a:p>
          <a:p>
            <a:pPr indent="-317500" lvl="0" marL="457200">
              <a:spcBef>
                <a:spcPts val="0"/>
              </a:spcBef>
              <a:buSzPct val="100000"/>
            </a:pPr>
            <a:r>
              <a:rPr lang="en" sz="1400" u="sng">
                <a:solidFill>
                  <a:schemeClr val="hlink"/>
                </a:solidFill>
                <a:hlinkClick r:id="rId3"/>
              </a:rPr>
              <a:t>Binaries available</a:t>
            </a:r>
            <a:r>
              <a:rPr lang="en" sz="1400"/>
              <a:t> and also </a:t>
            </a:r>
            <a:r>
              <a:rPr lang="en" sz="1400" u="sng">
                <a:solidFill>
                  <a:schemeClr val="hlink"/>
                </a:solidFill>
                <a:hlinkClick r:id="rId4"/>
              </a:rPr>
              <a:t>Debian Package</a:t>
            </a:r>
          </a:p>
          <a:p>
            <a:pPr lvl="0">
              <a:spcBef>
                <a:spcPts val="0"/>
              </a:spcBef>
              <a:buNone/>
            </a:pPr>
            <a:r>
              <a:rPr lang="en" sz="1400"/>
              <a:t>Smart - deduplication, backward compatibility of all repositories within one major version</a:t>
            </a:r>
          </a:p>
          <a:p>
            <a:pPr lvl="0">
              <a:spcBef>
                <a:spcPts val="0"/>
              </a:spcBef>
              <a:buNone/>
            </a:pPr>
            <a:r>
              <a:rPr lang="en" sz="1400"/>
              <a:t>Lead Author / Creator / Developer</a:t>
            </a:r>
          </a:p>
          <a:p>
            <a:pPr indent="-317500" lvl="0" marL="457200">
              <a:spcBef>
                <a:spcPts val="0"/>
              </a:spcBef>
              <a:buSzPct val="100000"/>
            </a:pPr>
            <a:r>
              <a:rPr lang="en" sz="1400"/>
              <a:t>Alexander Neumann, </a:t>
            </a:r>
            <a:r>
              <a:rPr lang="en" sz="1400" u="sng">
                <a:solidFill>
                  <a:schemeClr val="hlink"/>
                </a:solidFill>
                <a:hlinkClick r:id="rId5"/>
              </a:rPr>
              <a:t>https://github.com/fd0</a:t>
            </a:r>
          </a:p>
          <a:p>
            <a:pPr indent="-317500" lvl="0" marL="457200">
              <a:spcBef>
                <a:spcPts val="0"/>
              </a:spcBef>
              <a:buSzPct val="100000"/>
            </a:pPr>
            <a:r>
              <a:rPr lang="en" sz="1400"/>
              <a:t>Aachen, Germany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Go Sidebar...</a:t>
            </a:r>
          </a:p>
        </p:txBody>
      </p:sp>
      <p:sp>
        <p:nvSpPr>
          <p:cNvPr id="109" name="Shape 109"/>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Aka golang, is free and open source language created by Google</a:t>
            </a:r>
          </a:p>
          <a:p>
            <a:pPr indent="-228600" lvl="0" marL="457200">
              <a:spcBef>
                <a:spcPts val="0"/>
              </a:spcBef>
            </a:pPr>
            <a:r>
              <a:rPr lang="en"/>
              <a:t>Development began in 2007 </a:t>
            </a:r>
            <a:r>
              <a:rPr lang="en"/>
              <a:t>Robert Griesemer, Rob Pike, Ken Thompson</a:t>
            </a:r>
          </a:p>
          <a:p>
            <a:pPr indent="-228600" lvl="0" marL="457200" rtl="0">
              <a:spcBef>
                <a:spcPts val="0"/>
              </a:spcBef>
            </a:pPr>
            <a:r>
              <a:rPr lang="en"/>
              <a:t>First appeared in the wild in November 10, 2009</a:t>
            </a:r>
          </a:p>
          <a:p>
            <a:pPr indent="-228600" lvl="0" marL="457200" rtl="0">
              <a:spcBef>
                <a:spcPts val="0"/>
              </a:spcBef>
            </a:pPr>
            <a:r>
              <a:rPr lang="en"/>
              <a:t>Runs mostly everywhere - aims to be productive, readable</a:t>
            </a:r>
          </a:p>
          <a:p>
            <a:pPr indent="-228600" lvl="0" marL="457200">
              <a:spcBef>
                <a:spcPts val="0"/>
              </a:spcBef>
            </a:pPr>
            <a:r>
              <a:rPr lang="en"/>
              <a:t>Compiled (fast), concurrent, imperative, structured, scalable</a:t>
            </a:r>
          </a:p>
          <a:p>
            <a:pPr indent="-228600" lvl="0" marL="457200">
              <a:spcBef>
                <a:spcPts val="0"/>
              </a:spcBef>
            </a:pPr>
            <a:r>
              <a:rPr lang="en"/>
              <a:t>Discipline is strong, typed, statically typed, inferred, structural</a:t>
            </a:r>
          </a:p>
          <a:p>
            <a:pPr indent="-228600" lvl="0" marL="457200">
              <a:spcBef>
                <a:spcPts val="0"/>
              </a:spcBef>
            </a:pPr>
            <a:r>
              <a:rPr lang="en"/>
              <a:t>Built-in garbage collection, with support for networking, multiprocessing</a:t>
            </a:r>
          </a:p>
          <a:p>
            <a:pPr indent="-228600" lvl="0" marL="457200">
              <a:spcBef>
                <a:spcPts val="0"/>
              </a:spcBef>
            </a:pPr>
            <a:r>
              <a:rPr lang="en"/>
              <a:t>Interface system (rather than virtual inheritance)</a:t>
            </a:r>
          </a:p>
          <a:p>
            <a:pPr indent="-228600" lvl="0" marL="457200">
              <a:spcBef>
                <a:spcPts val="0"/>
              </a:spcBef>
            </a:pPr>
            <a:r>
              <a:rPr lang="en"/>
              <a:t>Remote package management</a:t>
            </a:r>
          </a:p>
          <a:p>
            <a:pPr indent="-228600" lvl="0" marL="457200" rtl="0">
              <a:spcBef>
                <a:spcPts val="0"/>
              </a:spcBef>
            </a:pPr>
            <a:r>
              <a:rPr lang="en"/>
              <a:t>Language Tools (go build, go test, go fmt, go get, go run, godoc etc.)</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Go Versions… </a:t>
            </a:r>
            <a:r>
              <a:rPr i="1" lang="en"/>
              <a:t>sudo apt-get install golang-go</a:t>
            </a:r>
          </a:p>
        </p:txBody>
      </p:sp>
      <p:sp>
        <p:nvSpPr>
          <p:cNvPr id="115" name="Shape 115"/>
          <p:cNvSpPr txBox="1"/>
          <p:nvPr>
            <p:ph idx="1" type="body"/>
          </p:nvPr>
        </p:nvSpPr>
        <p:spPr>
          <a:xfrm>
            <a:off x="311700" y="1266325"/>
            <a:ext cx="8520600" cy="3556500"/>
          </a:xfrm>
          <a:prstGeom prst="rect">
            <a:avLst/>
          </a:prstGeom>
        </p:spPr>
        <p:txBody>
          <a:bodyPr anchorCtr="0" anchor="t" bIns="91425" lIns="91425" rIns="91425" tIns="91425">
            <a:noAutofit/>
          </a:bodyPr>
          <a:lstStyle/>
          <a:p>
            <a:pPr lvl="0">
              <a:spcBef>
                <a:spcPts val="0"/>
              </a:spcBef>
              <a:buNone/>
            </a:pPr>
            <a:r>
              <a:rPr lang="en"/>
              <a:t>Go 1.8 (Expected early 2017)</a:t>
            </a:r>
            <a:br>
              <a:rPr lang="en"/>
            </a:br>
            <a:r>
              <a:rPr lang="en"/>
              <a:t>Go 1.7 (August 2016)</a:t>
            </a:r>
            <a:br>
              <a:rPr lang="en"/>
            </a:br>
            <a:r>
              <a:rPr lang="en"/>
              <a:t>Go 1.6 (February 2016)</a:t>
            </a:r>
            <a:br>
              <a:rPr lang="en"/>
            </a:br>
            <a:r>
              <a:rPr lang="en"/>
              <a:t>Go 1.5 (August 2015)</a:t>
            </a:r>
            <a:br>
              <a:rPr lang="en"/>
            </a:br>
            <a:r>
              <a:rPr lang="en"/>
              <a:t>Go 1.4 (December 2014)</a:t>
            </a:r>
            <a:br>
              <a:rPr lang="en"/>
            </a:br>
            <a:r>
              <a:rPr lang="en"/>
              <a:t>Go 1.3 (June 2014)</a:t>
            </a:r>
            <a:br>
              <a:rPr lang="en"/>
            </a:br>
            <a:r>
              <a:rPr lang="en"/>
              <a:t>Go 1.2 (December 2013)</a:t>
            </a:r>
            <a:br>
              <a:rPr lang="en"/>
            </a:br>
            <a:r>
              <a:rPr lang="en"/>
              <a:t>Go 1.1 (May 2013)</a:t>
            </a:r>
            <a:br>
              <a:rPr lang="en"/>
            </a:br>
            <a:r>
              <a:rPr lang="en"/>
              <a:t>Go 1 (March 2012)</a:t>
            </a:r>
          </a:p>
          <a:p>
            <a:pPr lvl="0">
              <a:spcBef>
                <a:spcPts val="0"/>
              </a:spcBef>
              <a:buNone/>
            </a:pPr>
            <a:r>
              <a:rPr lang="en" u="sng">
                <a:solidFill>
                  <a:schemeClr val="hlink"/>
                </a:solidFill>
                <a:hlinkClick r:id="rId3"/>
              </a:rPr>
              <a:t>https://golang.org/project/</a:t>
            </a:r>
            <a:r>
              <a:rPr lang="en"/>
              <a:t> and you can download here </a:t>
            </a:r>
            <a:r>
              <a:rPr lang="en" u="sng">
                <a:solidFill>
                  <a:schemeClr val="hlink"/>
                </a:solidFill>
                <a:hlinkClick r:id="rId4"/>
              </a:rPr>
              <a:t>https://golang.org/dl/</a:t>
            </a: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