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7559675" cx="10080625"/>
  <p:notesSz cx="7772400" cy="10058400"/>
  <p:embeddedFontLst>
    <p:embeddedFont>
      <p:font typeface="Old Standard TT"/>
      <p:regular r:id="rId32"/>
      <p:bold r:id="rId33"/>
      <p:italic r:id="rId34"/>
    </p:embeddedFont>
    <p:embeddedFont>
      <p:font typeface="Rasa"/>
      <p:regular r:id="rId35"/>
      <p:bold r:id="rId36"/>
      <p:italic r:id="rId37"/>
      <p:boldItalic r:id="rId38"/>
    </p:embeddedFont>
    <p:embeddedFont>
      <p:font typeface="Gill Sans"/>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GillSans-bold.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OldStandardTT-bold.fntdata"/><Relationship Id="rId10" Type="http://schemas.openxmlformats.org/officeDocument/2006/relationships/slide" Target="slides/slide6.xml"/><Relationship Id="rId32" Type="http://schemas.openxmlformats.org/officeDocument/2006/relationships/font" Target="fonts/OldStandardTT-regular.fntdata"/><Relationship Id="rId13" Type="http://schemas.openxmlformats.org/officeDocument/2006/relationships/slide" Target="slides/slide9.xml"/><Relationship Id="rId35" Type="http://schemas.openxmlformats.org/officeDocument/2006/relationships/font" Target="fonts/Rasa-regular.fntdata"/><Relationship Id="rId12" Type="http://schemas.openxmlformats.org/officeDocument/2006/relationships/slide" Target="slides/slide8.xml"/><Relationship Id="rId34" Type="http://schemas.openxmlformats.org/officeDocument/2006/relationships/font" Target="fonts/OldStandardTT-italic.fntdata"/><Relationship Id="rId15" Type="http://schemas.openxmlformats.org/officeDocument/2006/relationships/slide" Target="slides/slide11.xml"/><Relationship Id="rId37" Type="http://schemas.openxmlformats.org/officeDocument/2006/relationships/font" Target="fonts/Rasa-italic.fntdata"/><Relationship Id="rId14" Type="http://schemas.openxmlformats.org/officeDocument/2006/relationships/slide" Target="slides/slide10.xml"/><Relationship Id="rId36" Type="http://schemas.openxmlformats.org/officeDocument/2006/relationships/font" Target="fonts/Rasa-bold.fntdata"/><Relationship Id="rId17" Type="http://schemas.openxmlformats.org/officeDocument/2006/relationships/slide" Target="slides/slide13.xml"/><Relationship Id="rId39" Type="http://schemas.openxmlformats.org/officeDocument/2006/relationships/font" Target="fonts/GillSans-regular.fntdata"/><Relationship Id="rId16" Type="http://schemas.openxmlformats.org/officeDocument/2006/relationships/slide" Target="slides/slide12.xml"/><Relationship Id="rId38" Type="http://schemas.openxmlformats.org/officeDocument/2006/relationships/font" Target="fonts/Rasa-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0: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0: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1: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1: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2: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2: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3: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4: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4: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5: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6: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6: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7: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7: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8: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8: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9: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9: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0: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0: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1: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1: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2: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2: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3: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3: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4: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4: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5: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5: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6: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6: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7: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7: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5: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6: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7: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7: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8: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9: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9: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1" name="Shape 11"/>
        <p:cNvGrpSpPr/>
        <p:nvPr/>
      </p:nvGrpSpPr>
      <p:grpSpPr>
        <a:xfrm>
          <a:off x="0" y="0"/>
          <a:ext cx="0" cy="0"/>
          <a:chOff x="0" y="0"/>
          <a:chExt cx="0" cy="0"/>
        </a:xfrm>
      </p:grpSpPr>
      <p:sp>
        <p:nvSpPr>
          <p:cNvPr id="12" name="Google Shape;12;p2"/>
          <p:cNvSpPr txBox="1"/>
          <p:nvPr>
            <p:ph type="title"/>
          </p:nvPr>
        </p:nvSpPr>
        <p:spPr>
          <a:xfrm>
            <a:off x="504000" y="301320"/>
            <a:ext cx="900576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 type="subTitle"/>
          </p:nvPr>
        </p:nvSpPr>
        <p:spPr>
          <a:xfrm>
            <a:off x="504000" y="1769040"/>
            <a:ext cx="9071640" cy="43844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40" name="Shape 40"/>
        <p:cNvGrpSpPr/>
        <p:nvPr/>
      </p:nvGrpSpPr>
      <p:grpSpPr>
        <a:xfrm>
          <a:off x="0" y="0"/>
          <a:ext cx="0" cy="0"/>
          <a:chOff x="0" y="0"/>
          <a:chExt cx="0" cy="0"/>
        </a:xfrm>
      </p:grpSpPr>
      <p:sp>
        <p:nvSpPr>
          <p:cNvPr id="41" name="Google Shape;41;p11"/>
          <p:cNvSpPr txBox="1"/>
          <p:nvPr>
            <p:ph type="title"/>
          </p:nvPr>
        </p:nvSpPr>
        <p:spPr>
          <a:xfrm>
            <a:off x="504000" y="301320"/>
            <a:ext cx="900576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1"/>
          <p:cNvSpPr txBox="1"/>
          <p:nvPr>
            <p:ph idx="1" type="body"/>
          </p:nvPr>
        </p:nvSpPr>
        <p:spPr>
          <a:xfrm>
            <a:off x="504000" y="1769040"/>
            <a:ext cx="442692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3" name="Google Shape;43;p11"/>
          <p:cNvSpPr txBox="1"/>
          <p:nvPr>
            <p:ph idx="2" type="body"/>
          </p:nvPr>
        </p:nvSpPr>
        <p:spPr>
          <a:xfrm>
            <a:off x="5152680" y="1769040"/>
            <a:ext cx="442692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11"/>
          <p:cNvSpPr txBox="1"/>
          <p:nvPr>
            <p:ph idx="3" type="body"/>
          </p:nvPr>
        </p:nvSpPr>
        <p:spPr>
          <a:xfrm>
            <a:off x="504000" y="4059360"/>
            <a:ext cx="907164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5" name="Shape 45"/>
        <p:cNvGrpSpPr/>
        <p:nvPr/>
      </p:nvGrpSpPr>
      <p:grpSpPr>
        <a:xfrm>
          <a:off x="0" y="0"/>
          <a:ext cx="0" cy="0"/>
          <a:chOff x="0" y="0"/>
          <a:chExt cx="0" cy="0"/>
        </a:xfrm>
      </p:grpSpPr>
      <p:sp>
        <p:nvSpPr>
          <p:cNvPr id="46" name="Google Shape;46;p12"/>
          <p:cNvSpPr txBox="1"/>
          <p:nvPr>
            <p:ph type="title"/>
          </p:nvPr>
        </p:nvSpPr>
        <p:spPr>
          <a:xfrm>
            <a:off x="504000" y="301320"/>
            <a:ext cx="900576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2"/>
          <p:cNvSpPr txBox="1"/>
          <p:nvPr>
            <p:ph idx="1" type="body"/>
          </p:nvPr>
        </p:nvSpPr>
        <p:spPr>
          <a:xfrm>
            <a:off x="504000" y="1769040"/>
            <a:ext cx="442692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12"/>
          <p:cNvSpPr txBox="1"/>
          <p:nvPr>
            <p:ph idx="2" type="body"/>
          </p:nvPr>
        </p:nvSpPr>
        <p:spPr>
          <a:xfrm>
            <a:off x="5152680" y="1769040"/>
            <a:ext cx="442692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12"/>
          <p:cNvSpPr txBox="1"/>
          <p:nvPr>
            <p:ph idx="3" type="body"/>
          </p:nvPr>
        </p:nvSpPr>
        <p:spPr>
          <a:xfrm>
            <a:off x="504000" y="4059360"/>
            <a:ext cx="442692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12"/>
          <p:cNvSpPr txBox="1"/>
          <p:nvPr>
            <p:ph idx="4" type="body"/>
          </p:nvPr>
        </p:nvSpPr>
        <p:spPr>
          <a:xfrm>
            <a:off x="5152680" y="4059360"/>
            <a:ext cx="442692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1" name="Shape 51"/>
        <p:cNvGrpSpPr/>
        <p:nvPr/>
      </p:nvGrpSpPr>
      <p:grpSpPr>
        <a:xfrm>
          <a:off x="0" y="0"/>
          <a:ext cx="0" cy="0"/>
          <a:chOff x="0" y="0"/>
          <a:chExt cx="0" cy="0"/>
        </a:xfrm>
      </p:grpSpPr>
      <p:sp>
        <p:nvSpPr>
          <p:cNvPr id="52" name="Google Shape;52;p13"/>
          <p:cNvSpPr txBox="1"/>
          <p:nvPr>
            <p:ph type="title"/>
          </p:nvPr>
        </p:nvSpPr>
        <p:spPr>
          <a:xfrm>
            <a:off x="504000" y="301320"/>
            <a:ext cx="900576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 type="body"/>
          </p:nvPr>
        </p:nvSpPr>
        <p:spPr>
          <a:xfrm>
            <a:off x="504000" y="1769040"/>
            <a:ext cx="292068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13"/>
          <p:cNvSpPr txBox="1"/>
          <p:nvPr>
            <p:ph idx="2" type="body"/>
          </p:nvPr>
        </p:nvSpPr>
        <p:spPr>
          <a:xfrm>
            <a:off x="3571200" y="1769040"/>
            <a:ext cx="292068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13"/>
          <p:cNvSpPr txBox="1"/>
          <p:nvPr>
            <p:ph idx="3" type="body"/>
          </p:nvPr>
        </p:nvSpPr>
        <p:spPr>
          <a:xfrm>
            <a:off x="6638040" y="1769040"/>
            <a:ext cx="292068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13"/>
          <p:cNvSpPr txBox="1"/>
          <p:nvPr>
            <p:ph idx="4" type="body"/>
          </p:nvPr>
        </p:nvSpPr>
        <p:spPr>
          <a:xfrm>
            <a:off x="504000" y="4059360"/>
            <a:ext cx="292068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13"/>
          <p:cNvSpPr txBox="1"/>
          <p:nvPr>
            <p:ph idx="5" type="body"/>
          </p:nvPr>
        </p:nvSpPr>
        <p:spPr>
          <a:xfrm>
            <a:off x="3571200" y="4059360"/>
            <a:ext cx="292068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13"/>
          <p:cNvSpPr txBox="1"/>
          <p:nvPr>
            <p:ph idx="6" type="body"/>
          </p:nvPr>
        </p:nvSpPr>
        <p:spPr>
          <a:xfrm>
            <a:off x="6638040" y="4059360"/>
            <a:ext cx="292068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4" name="Shape 14"/>
        <p:cNvGrpSpPr/>
        <p:nvPr/>
      </p:nvGrpSpPr>
      <p:grpSpPr>
        <a:xfrm>
          <a:off x="0" y="0"/>
          <a:ext cx="0" cy="0"/>
          <a:chOff x="0" y="0"/>
          <a:chExt cx="0" cy="0"/>
        </a:xfrm>
      </p:grpSpPr>
      <p:sp>
        <p:nvSpPr>
          <p:cNvPr id="15" name="Google Shape;15;p3"/>
          <p:cNvSpPr txBox="1"/>
          <p:nvPr>
            <p:ph type="title"/>
          </p:nvPr>
        </p:nvSpPr>
        <p:spPr>
          <a:xfrm>
            <a:off x="504000" y="301320"/>
            <a:ext cx="900576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 type="body"/>
          </p:nvPr>
        </p:nvSpPr>
        <p:spPr>
          <a:xfrm>
            <a:off x="504000" y="1769040"/>
            <a:ext cx="9071640" cy="4384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7" name="Shape 17"/>
        <p:cNvGrpSpPr/>
        <p:nvPr/>
      </p:nvGrpSpPr>
      <p:grpSpPr>
        <a:xfrm>
          <a:off x="0" y="0"/>
          <a:ext cx="0" cy="0"/>
          <a:chOff x="0" y="0"/>
          <a:chExt cx="0" cy="0"/>
        </a:xfrm>
      </p:grpSpPr>
      <p:sp>
        <p:nvSpPr>
          <p:cNvPr id="18" name="Google Shape;18;p4"/>
          <p:cNvSpPr txBox="1"/>
          <p:nvPr>
            <p:ph type="title"/>
          </p:nvPr>
        </p:nvSpPr>
        <p:spPr>
          <a:xfrm>
            <a:off x="504000" y="301320"/>
            <a:ext cx="900576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
          <p:cNvSpPr txBox="1"/>
          <p:nvPr>
            <p:ph idx="1" type="body"/>
          </p:nvPr>
        </p:nvSpPr>
        <p:spPr>
          <a:xfrm>
            <a:off x="504000" y="1769040"/>
            <a:ext cx="4426920" cy="4384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 name="Google Shape;20;p4"/>
          <p:cNvSpPr txBox="1"/>
          <p:nvPr>
            <p:ph idx="2" type="body"/>
          </p:nvPr>
        </p:nvSpPr>
        <p:spPr>
          <a:xfrm>
            <a:off x="5152680" y="1769040"/>
            <a:ext cx="4426920" cy="4384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1" name="Shape 21"/>
        <p:cNvGrpSpPr/>
        <p:nvPr/>
      </p:nvGrpSpPr>
      <p:grpSpPr>
        <a:xfrm>
          <a:off x="0" y="0"/>
          <a:ext cx="0" cy="0"/>
          <a:chOff x="0" y="0"/>
          <a:chExt cx="0" cy="0"/>
        </a:xfrm>
      </p:grpSpPr>
      <p:sp>
        <p:nvSpPr>
          <p:cNvPr id="22" name="Google Shape;22;p5"/>
          <p:cNvSpPr txBox="1"/>
          <p:nvPr>
            <p:ph type="title"/>
          </p:nvPr>
        </p:nvSpPr>
        <p:spPr>
          <a:xfrm>
            <a:off x="504000" y="301320"/>
            <a:ext cx="900576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5"/>
          <p:cNvSpPr txBox="1"/>
          <p:nvPr>
            <p:ph idx="1" type="body"/>
          </p:nvPr>
        </p:nvSpPr>
        <p:spPr>
          <a:xfrm>
            <a:off x="504000" y="1769040"/>
            <a:ext cx="4426920" cy="4384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 name="Google Shape;24;p5"/>
          <p:cNvSpPr txBox="1"/>
          <p:nvPr>
            <p:ph idx="2" type="body"/>
          </p:nvPr>
        </p:nvSpPr>
        <p:spPr>
          <a:xfrm>
            <a:off x="5152680" y="1769040"/>
            <a:ext cx="442692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5"/>
          <p:cNvSpPr txBox="1"/>
          <p:nvPr>
            <p:ph idx="3" type="body"/>
          </p:nvPr>
        </p:nvSpPr>
        <p:spPr>
          <a:xfrm>
            <a:off x="5152680" y="4059360"/>
            <a:ext cx="442692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26" name="Shape 26"/>
        <p:cNvGrpSpPr/>
        <p:nvPr/>
      </p:nvGrpSpPr>
      <p:grpSpPr>
        <a:xfrm>
          <a:off x="0" y="0"/>
          <a:ext cx="0" cy="0"/>
          <a:chOff x="0" y="0"/>
          <a:chExt cx="0" cy="0"/>
        </a:xfrm>
      </p:grpSpPr>
      <p:sp>
        <p:nvSpPr>
          <p:cNvPr id="27" name="Google Shape;27;p6"/>
          <p:cNvSpPr txBox="1"/>
          <p:nvPr>
            <p:ph type="title"/>
          </p:nvPr>
        </p:nvSpPr>
        <p:spPr>
          <a:xfrm>
            <a:off x="504000" y="301320"/>
            <a:ext cx="900576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6"/>
          <p:cNvSpPr txBox="1"/>
          <p:nvPr>
            <p:ph idx="1" type="body"/>
          </p:nvPr>
        </p:nvSpPr>
        <p:spPr>
          <a:xfrm>
            <a:off x="504000" y="1769040"/>
            <a:ext cx="907164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 name="Google Shape;29;p6"/>
          <p:cNvSpPr txBox="1"/>
          <p:nvPr>
            <p:ph idx="2" type="body"/>
          </p:nvPr>
        </p:nvSpPr>
        <p:spPr>
          <a:xfrm>
            <a:off x="504000" y="4059360"/>
            <a:ext cx="907164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30" name="Shape 3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8"/>
          <p:cNvSpPr txBox="1"/>
          <p:nvPr>
            <p:ph type="title"/>
          </p:nvPr>
        </p:nvSpPr>
        <p:spPr>
          <a:xfrm>
            <a:off x="504000" y="301320"/>
            <a:ext cx="900576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33" name="Shape 33"/>
        <p:cNvGrpSpPr/>
        <p:nvPr/>
      </p:nvGrpSpPr>
      <p:grpSpPr>
        <a:xfrm>
          <a:off x="0" y="0"/>
          <a:ext cx="0" cy="0"/>
          <a:chOff x="0" y="0"/>
          <a:chExt cx="0" cy="0"/>
        </a:xfrm>
      </p:grpSpPr>
      <p:sp>
        <p:nvSpPr>
          <p:cNvPr id="34" name="Google Shape;34;p9"/>
          <p:cNvSpPr txBox="1"/>
          <p:nvPr>
            <p:ph idx="1" type="subTitle"/>
          </p:nvPr>
        </p:nvSpPr>
        <p:spPr>
          <a:xfrm>
            <a:off x="504000" y="301320"/>
            <a:ext cx="9005760" cy="58518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5" name="Shape 35"/>
        <p:cNvGrpSpPr/>
        <p:nvPr/>
      </p:nvGrpSpPr>
      <p:grpSpPr>
        <a:xfrm>
          <a:off x="0" y="0"/>
          <a:ext cx="0" cy="0"/>
          <a:chOff x="0" y="0"/>
          <a:chExt cx="0" cy="0"/>
        </a:xfrm>
      </p:grpSpPr>
      <p:sp>
        <p:nvSpPr>
          <p:cNvPr id="36" name="Google Shape;36;p10"/>
          <p:cNvSpPr txBox="1"/>
          <p:nvPr>
            <p:ph type="title"/>
          </p:nvPr>
        </p:nvSpPr>
        <p:spPr>
          <a:xfrm>
            <a:off x="504000" y="301320"/>
            <a:ext cx="900576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0"/>
          <p:cNvSpPr txBox="1"/>
          <p:nvPr>
            <p:ph idx="1" type="body"/>
          </p:nvPr>
        </p:nvSpPr>
        <p:spPr>
          <a:xfrm>
            <a:off x="504000" y="1769040"/>
            <a:ext cx="442692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10"/>
          <p:cNvSpPr txBox="1"/>
          <p:nvPr>
            <p:ph idx="2" type="body"/>
          </p:nvPr>
        </p:nvSpPr>
        <p:spPr>
          <a:xfrm>
            <a:off x="5152680" y="1769040"/>
            <a:ext cx="4426920" cy="4384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10"/>
          <p:cNvSpPr txBox="1"/>
          <p:nvPr>
            <p:ph idx="3" type="body"/>
          </p:nvPr>
        </p:nvSpPr>
        <p:spPr>
          <a:xfrm>
            <a:off x="504000" y="4059360"/>
            <a:ext cx="442692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 name="Shape 5"/>
        <p:cNvGrpSpPr/>
        <p:nvPr/>
      </p:nvGrpSpPr>
      <p:grpSpPr>
        <a:xfrm>
          <a:off x="0" y="0"/>
          <a:ext cx="0" cy="0"/>
          <a:chOff x="0" y="0"/>
          <a:chExt cx="0" cy="0"/>
        </a:xfrm>
      </p:grpSpPr>
      <p:sp>
        <p:nvSpPr>
          <p:cNvPr id="6" name="Google Shape;6;p1"/>
          <p:cNvSpPr txBox="1"/>
          <p:nvPr>
            <p:ph type="title"/>
          </p:nvPr>
        </p:nvSpPr>
        <p:spPr>
          <a:xfrm>
            <a:off x="504000" y="301320"/>
            <a:ext cx="9005760" cy="126216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p1"/>
          <p:cNvSpPr txBox="1"/>
          <p:nvPr>
            <p:ph idx="1" type="body"/>
          </p:nvPr>
        </p:nvSpPr>
        <p:spPr>
          <a:xfrm>
            <a:off x="504000" y="1769040"/>
            <a:ext cx="9071640" cy="43844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8" name="Google Shape;8;p1"/>
          <p:cNvSpPr txBox="1"/>
          <p:nvPr>
            <p:ph idx="10" type="dt"/>
          </p:nvPr>
        </p:nvSpPr>
        <p:spPr>
          <a:xfrm>
            <a:off x="504000" y="6887160"/>
            <a:ext cx="2348280" cy="52128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 name="Google Shape;9;p1"/>
          <p:cNvSpPr txBox="1"/>
          <p:nvPr>
            <p:ph idx="11" type="ftr"/>
          </p:nvPr>
        </p:nvSpPr>
        <p:spPr>
          <a:xfrm>
            <a:off x="3447360" y="6887160"/>
            <a:ext cx="3195000" cy="52128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2" type="sldNum"/>
          </p:nvPr>
        </p:nvSpPr>
        <p:spPr>
          <a:xfrm>
            <a:off x="7227360" y="6887160"/>
            <a:ext cx="2348280" cy="52128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0" i="0" sz="1400" u="none" cap="none" strike="noStrike">
                <a:latin typeface="Arial"/>
                <a:ea typeface="Arial"/>
                <a:cs typeface="Arial"/>
                <a:sym typeface="Arial"/>
              </a:defRPr>
            </a:lvl1pPr>
            <a:lvl2pPr indent="0" lvl="1" marL="0" marR="0" rtl="0" algn="r">
              <a:spcBef>
                <a:spcPts val="0"/>
              </a:spcBef>
              <a:buNone/>
              <a:defRPr b="0" i="0" sz="1400" u="none" cap="none" strike="noStrike">
                <a:latin typeface="Arial"/>
                <a:ea typeface="Arial"/>
                <a:cs typeface="Arial"/>
                <a:sym typeface="Arial"/>
              </a:defRPr>
            </a:lvl2pPr>
            <a:lvl3pPr indent="0" lvl="2" marL="0" marR="0" rtl="0" algn="r">
              <a:spcBef>
                <a:spcPts val="0"/>
              </a:spcBef>
              <a:buNone/>
              <a:defRPr b="0" i="0" sz="1400" u="none" cap="none" strike="noStrike">
                <a:latin typeface="Arial"/>
                <a:ea typeface="Arial"/>
                <a:cs typeface="Arial"/>
                <a:sym typeface="Arial"/>
              </a:defRPr>
            </a:lvl3pPr>
            <a:lvl4pPr indent="0" lvl="3" marL="0" marR="0" rtl="0" algn="r">
              <a:spcBef>
                <a:spcPts val="0"/>
              </a:spcBef>
              <a:buNone/>
              <a:defRPr b="0" i="0" sz="1400" u="none" cap="none" strike="noStrike">
                <a:latin typeface="Arial"/>
                <a:ea typeface="Arial"/>
                <a:cs typeface="Arial"/>
                <a:sym typeface="Arial"/>
              </a:defRPr>
            </a:lvl4pPr>
            <a:lvl5pPr indent="0" lvl="4" marL="0" marR="0" rtl="0" algn="r">
              <a:spcBef>
                <a:spcPts val="0"/>
              </a:spcBef>
              <a:buNone/>
              <a:defRPr b="0" i="0" sz="1400" u="none" cap="none" strike="noStrike">
                <a:latin typeface="Arial"/>
                <a:ea typeface="Arial"/>
                <a:cs typeface="Arial"/>
                <a:sym typeface="Arial"/>
              </a:defRPr>
            </a:lvl5pPr>
            <a:lvl6pPr indent="0" lvl="5" marL="0" marR="0" rtl="0" algn="r">
              <a:spcBef>
                <a:spcPts val="0"/>
              </a:spcBef>
              <a:buNone/>
              <a:defRPr b="0" i="0" sz="1400" u="none" cap="none" strike="noStrike">
                <a:latin typeface="Arial"/>
                <a:ea typeface="Arial"/>
                <a:cs typeface="Arial"/>
                <a:sym typeface="Arial"/>
              </a:defRPr>
            </a:lvl6pPr>
            <a:lvl7pPr indent="0" lvl="6" marL="0" marR="0" rtl="0" algn="r">
              <a:spcBef>
                <a:spcPts val="0"/>
              </a:spcBef>
              <a:buNone/>
              <a:defRPr b="0" i="0" sz="1400" u="none" cap="none" strike="noStrike">
                <a:latin typeface="Arial"/>
                <a:ea typeface="Arial"/>
                <a:cs typeface="Arial"/>
                <a:sym typeface="Arial"/>
              </a:defRPr>
            </a:lvl7pPr>
            <a:lvl8pPr indent="0" lvl="7" marL="0" marR="0" rtl="0" algn="r">
              <a:spcBef>
                <a:spcPts val="0"/>
              </a:spcBef>
              <a:buNone/>
              <a:defRPr b="0" i="0" sz="1400" u="none" cap="none" strike="noStrike">
                <a:latin typeface="Arial"/>
                <a:ea typeface="Arial"/>
                <a:cs typeface="Arial"/>
                <a:sym typeface="Arial"/>
              </a:defRPr>
            </a:lvl8pPr>
            <a:lvl9pPr indent="0" lvl="8" marL="0" marR="0" rtl="0" algn="r">
              <a:spcBef>
                <a:spcPts val="0"/>
              </a:spcBef>
              <a:buNone/>
              <a:defRPr b="0" i="0" sz="1400" u="none" cap="none" strike="noStrike">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lothar.com/~warner/MagicWormhole-PyCon2016.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1" Type="http://schemas.openxmlformats.org/officeDocument/2006/relationships/hyperlink" Target="https://pq-crystals.org/dilithium/index.shtml" TargetMode="External"/><Relationship Id="rId10" Type="http://schemas.openxmlformats.org/officeDocument/2006/relationships/hyperlink" Target="https://groups.google.com/a/list.nist.gov/g/pqc-forum/c/erUpGzb8n9M" TargetMode="External"/><Relationship Id="rId13" Type="http://schemas.openxmlformats.org/officeDocument/2006/relationships/hyperlink" Target="https://www.nsa.gov/what-we-do/cybersecurity/post-quantum-cybersecurity-resources/" TargetMode="External"/><Relationship Id="rId12" Type="http://schemas.openxmlformats.org/officeDocument/2006/relationships/hyperlink" Target="https://groups.google.com/a/list.nist.gov/g/pqc-forum" TargetMode="External"/><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hyperlink" Target="https://www.schneier.com/blog/archives/2020/07/update_on_nists.html" TargetMode="External"/><Relationship Id="rId9" Type="http://schemas.openxmlformats.org/officeDocument/2006/relationships/hyperlink" Target="https://www.scribd.com/document/474476570/PQC-Overview-Aug-2020-NIST" TargetMode="External"/><Relationship Id="rId15" Type="http://schemas.openxmlformats.org/officeDocument/2006/relationships/hyperlink" Target="https://thebulletin.org/2020/02/keeping-classified-information-secret-in-a-world-of-quantum-computing" TargetMode="External"/><Relationship Id="rId14" Type="http://schemas.openxmlformats.org/officeDocument/2006/relationships/hyperlink" Target="https://en.wikipedia.org/wiki/McEliece_cryptosystem" TargetMode="External"/><Relationship Id="rId16" Type="http://schemas.openxmlformats.org/officeDocument/2006/relationships/hyperlink" Target="https://cgsr.llnl.gov/content/assets/docs/QuantumComputingandCryptography-20190920.pdf" TargetMode="External"/><Relationship Id="rId5" Type="http://schemas.openxmlformats.org/officeDocument/2006/relationships/hyperlink" Target="https://archive.org/details/hpr3147" TargetMode="External"/><Relationship Id="rId6" Type="http://schemas.openxmlformats.org/officeDocument/2006/relationships/hyperlink" Target="http://hackerpublicradio.org/eps.php?id=3147" TargetMode="External"/><Relationship Id="rId7" Type="http://schemas.openxmlformats.org/officeDocument/2006/relationships/hyperlink" Target="https://eprint.iacr.org/2020/455" TargetMode="External"/><Relationship Id="rId8" Type="http://schemas.openxmlformats.org/officeDocument/2006/relationships/hyperlink" Target="https://www.schneier.com/blog/archives/2020/09/more_on_nists_p.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blu.org/meetings/2020/09/" TargetMode="External"/><Relationship Id="rId4" Type="http://schemas.openxmlformats.org/officeDocument/2006/relationships/hyperlink" Target="https://youtu.be/K6NQUHLBP3c"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schneier.com/blog/archives/2021/01/military-cryptanalytics-part-iii.html" TargetMode="Externa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hyperlink" Target="https://www.tnmoc.org/tnmocshop/the-bombe-the-machine-that-defeated-enigma-dermot-turing" TargetMode="External"/><Relationship Id="rId5" Type="http://schemas.openxmlformats.org/officeDocument/2006/relationships/hyperlink" Target="https://www.youtube.com/watch?v=qn_BBQEjCxI" TargetMode="External"/><Relationship Id="rId6" Type="http://schemas.openxmlformats.org/officeDocument/2006/relationships/hyperlink" Target="https://www.lawfareblog.com/lawfare-podcast-project-venona" TargetMode="External"/><Relationship Id="rId7" Type="http://schemas.openxmlformats.org/officeDocument/2006/relationships/hyperlink" Target="https://www.youtube.com/watch?v=g2tMcMQqSbA" TargetMode="External"/><Relationship Id="rId8"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hyperlink" Target="https://spectrum.ieee.org/the-scandalous-history-of-the-last-rotor-cipher-machin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schneier.com/crypto-gram/archives/2021/0115.html" TargetMode="External"/><Relationship Id="rId4" Type="http://schemas.openxmlformats.org/officeDocument/2006/relationships/hyperlink" Target="https://youtu.be/-1oQLPRE21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ia.cr/2021/933" TargetMode="External"/><Relationship Id="rId4" Type="http://schemas.openxmlformats.org/officeDocument/2006/relationships/hyperlink" Target="https://crypto.stackexchange.com/questions/88582/does-schnorrs-2021-factoring-method-show-that-the-rsa-cryptosystem-is-not-secur" TargetMode="External"/><Relationship Id="rId5" Type="http://schemas.openxmlformats.org/officeDocument/2006/relationships/hyperlink" Target="https://www.cryptologie.net/article/515/this-destroyes-the-rsa-cryptosystem/" TargetMode="External"/><Relationship Id="rId6" Type="http://schemas.openxmlformats.org/officeDocument/2006/relationships/hyperlink" Target="https://www.schneier.com/blog/archives/2021/03/no-rsa-is-not-broken.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lists.debian.org/debian-devel-announce/2020/09/msg00000.html" TargetMode="External"/><Relationship Id="rId4" Type="http://schemas.openxmlformats.org/officeDocument/2006/relationships/hyperlink" Target="https://latacora.micro.blog/2020/02/19/stop-using-encrypted.html" TargetMode="External"/><Relationship Id="rId5" Type="http://schemas.openxmlformats.org/officeDocument/2006/relationships/hyperlink" Target="https://latacora.micro.blog/2019/07/16/the-pgp-problem.html" TargetMode="External"/><Relationship Id="rId6" Type="http://schemas.openxmlformats.org/officeDocument/2006/relationships/image" Target="../media/image5.png"/><Relationship Id="rId7"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gist.github.com/rjhansen/67ab921ffb4084c865b3618d6955275f" TargetMode="External"/><Relationship Id="rId4" Type="http://schemas.openxmlformats.org/officeDocument/2006/relationships/image" Target="../media/image1.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nvSpPr>
        <p:spPr>
          <a:xfrm>
            <a:off x="504000" y="301320"/>
            <a:ext cx="818280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4400" u="none" cap="none" strike="noStrike">
                <a:latin typeface="Lucida Sans"/>
                <a:ea typeface="Lucida Sans"/>
                <a:cs typeface="Lucida Sans"/>
                <a:sym typeface="Lucida Sans"/>
              </a:rPr>
              <a:t>Boston Linux/Unix</a:t>
            </a:r>
            <a:endParaRPr b="0" i="0" sz="4400" u="none" cap="none" strike="noStrike">
              <a:latin typeface="Lucida Sans"/>
              <a:ea typeface="Lucida Sans"/>
              <a:cs typeface="Lucida Sans"/>
              <a:sym typeface="Lucida Sans"/>
            </a:endParaRPr>
          </a:p>
        </p:txBody>
      </p:sp>
      <p:sp>
        <p:nvSpPr>
          <p:cNvPr id="64" name="Google Shape;64;p14"/>
          <p:cNvSpPr txBox="1"/>
          <p:nvPr/>
        </p:nvSpPr>
        <p:spPr>
          <a:xfrm>
            <a:off x="504000" y="1769040"/>
            <a:ext cx="9071640" cy="43844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i="0" lang="en-US" sz="4400" u="none" cap="none" strike="noStrike">
                <a:latin typeface="Arial"/>
                <a:ea typeface="Arial"/>
                <a:cs typeface="Arial"/>
                <a:sym typeface="Arial"/>
              </a:rPr>
              <a:t>Annual Cryptology Talk</a:t>
            </a:r>
            <a:endParaRPr b="0" i="0" sz="4400" u="none" cap="none" strike="noStrike">
              <a:latin typeface="Lucida Sans"/>
              <a:ea typeface="Lucida Sans"/>
              <a:cs typeface="Lucida Sans"/>
              <a:sym typeface="Lucida Sans"/>
            </a:endParaRPr>
          </a:p>
          <a:p>
            <a:pPr indent="0" lvl="0" marL="0" marR="0" rtl="0" algn="ctr">
              <a:spcBef>
                <a:spcPts val="0"/>
              </a:spcBef>
              <a:spcAft>
                <a:spcPts val="0"/>
              </a:spcAft>
              <a:buNone/>
            </a:pPr>
            <a:r>
              <a:t/>
            </a:r>
            <a:endParaRPr b="0" i="0" sz="4400" u="none" cap="none" strike="noStrike">
              <a:latin typeface="Lucida Sans"/>
              <a:ea typeface="Lucida Sans"/>
              <a:cs typeface="Lucida Sans"/>
              <a:sym typeface="Lucida Sans"/>
            </a:endParaRPr>
          </a:p>
          <a:p>
            <a:pPr indent="0" lvl="0" marL="0" marR="0" rtl="0" algn="ctr">
              <a:spcBef>
                <a:spcPts val="0"/>
              </a:spcBef>
              <a:spcAft>
                <a:spcPts val="0"/>
              </a:spcAft>
              <a:buNone/>
            </a:pPr>
            <a:r>
              <a:rPr b="0" i="0" lang="en-US" sz="3200" u="none" cap="none" strike="noStrike">
                <a:latin typeface="Arial"/>
                <a:ea typeface="Arial"/>
                <a:cs typeface="Arial"/>
                <a:sym typeface="Arial"/>
              </a:rPr>
              <a:t>September 15, 2021</a:t>
            </a:r>
            <a:endParaRPr b="0" i="0" sz="3200" u="none" cap="none" strike="noStrike">
              <a:latin typeface="Lucida Sans"/>
              <a:ea typeface="Lucida Sans"/>
              <a:cs typeface="Lucida Sans"/>
              <a:sym typeface="Lucida Sans"/>
            </a:endParaRPr>
          </a:p>
          <a:p>
            <a:pPr indent="0" lvl="0" marL="0" marR="0" rtl="0" algn="ctr">
              <a:spcBef>
                <a:spcPts val="0"/>
              </a:spcBef>
              <a:spcAft>
                <a:spcPts val="0"/>
              </a:spcAft>
              <a:buNone/>
            </a:pPr>
            <a:r>
              <a:rPr b="0" i="0" lang="en-US" sz="3200" u="none" cap="none" strike="noStrike">
                <a:latin typeface="Arial"/>
                <a:ea typeface="Arial"/>
                <a:cs typeface="Arial"/>
                <a:sym typeface="Arial"/>
              </a:rPr>
              <a:t>Bill Ricker</a:t>
            </a:r>
            <a:endParaRPr b="0" i="0" sz="3200" u="none" cap="none" strike="noStrike">
              <a:latin typeface="Lucida Sans"/>
              <a:ea typeface="Lucida Sans"/>
              <a:cs typeface="Lucida Sans"/>
              <a:sym typeface="Lucida Sans"/>
            </a:endParaRPr>
          </a:p>
          <a:p>
            <a:pPr indent="0" lvl="0" marL="0" marR="0" rtl="0" algn="ctr">
              <a:spcBef>
                <a:spcPts val="0"/>
              </a:spcBef>
              <a:spcAft>
                <a:spcPts val="0"/>
              </a:spcAft>
              <a:buNone/>
            </a:pPr>
            <a:r>
              <a:t/>
            </a:r>
            <a:endParaRPr b="0" i="0" sz="3200" u="none" cap="none" strike="noStrike">
              <a:latin typeface="Lucida Sans"/>
              <a:ea typeface="Lucida Sans"/>
              <a:cs typeface="Lucida Sans"/>
              <a:sym typeface="Lucida Sans"/>
            </a:endParaRPr>
          </a:p>
          <a:p>
            <a:pPr indent="0" lvl="0" marL="0" marR="0" rtl="0" algn="ctr">
              <a:spcBef>
                <a:spcPts val="0"/>
              </a:spcBef>
              <a:spcAft>
                <a:spcPts val="0"/>
              </a:spcAft>
              <a:buNone/>
            </a:pPr>
            <a:r>
              <a:rPr b="0" i="0" lang="en-US" sz="3200" u="none" cap="none" strike="noStrike">
                <a:latin typeface="Arial"/>
                <a:ea typeface="Arial"/>
                <a:cs typeface="Arial"/>
                <a:sym typeface="Arial"/>
              </a:rPr>
              <a:t>(</a:t>
            </a:r>
            <a:r>
              <a:rPr b="0" i="1" lang="en-US" sz="3200" u="none" cap="none" strike="noStrike">
                <a:latin typeface="Arial"/>
                <a:ea typeface="Arial"/>
                <a:cs typeface="Arial"/>
                <a:sym typeface="Arial"/>
              </a:rPr>
              <a:t>Annual </a:t>
            </a:r>
            <a:r>
              <a:rPr b="1" i="1" lang="en-US" sz="3200" u="none" cap="none" strike="noStrike">
                <a:latin typeface="Arial"/>
                <a:ea typeface="Arial"/>
                <a:cs typeface="Arial"/>
                <a:sym typeface="Arial"/>
              </a:rPr>
              <a:t>Web of Trust</a:t>
            </a:r>
            <a:r>
              <a:rPr b="0" i="1" lang="en-US" sz="3200" u="none" cap="none" strike="noStrike">
                <a:latin typeface="Arial"/>
                <a:ea typeface="Arial"/>
                <a:cs typeface="Arial"/>
                <a:sym typeface="Arial"/>
              </a:rPr>
              <a:t> signing deferred </a:t>
            </a:r>
            <a:br>
              <a:rPr b="0" i="0" lang="en-US" sz="1800" u="none" cap="none" strike="noStrike"/>
            </a:br>
            <a:r>
              <a:rPr b="0" i="1" lang="en-US" sz="3200" u="none" cap="none" strike="noStrike">
                <a:latin typeface="Arial"/>
                <a:ea typeface="Arial"/>
                <a:cs typeface="Arial"/>
                <a:sym typeface="Arial"/>
              </a:rPr>
              <a:t>...due to you-know-what...</a:t>
            </a:r>
            <a:br>
              <a:rPr b="0" i="0" lang="en-US" sz="1800" u="none" cap="none" strike="noStrike"/>
            </a:br>
            <a:r>
              <a:rPr b="0" i="1" lang="en-US" sz="3200" u="none" cap="none" strike="noStrike">
                <a:latin typeface="Arial"/>
                <a:ea typeface="Arial"/>
                <a:cs typeface="Arial"/>
                <a:sym typeface="Arial"/>
              </a:rPr>
              <a:t>and maybe forever ...</a:t>
            </a:r>
            <a:r>
              <a:rPr b="0" i="0" lang="en-US" sz="3200" u="none" cap="none" strike="noStrike">
                <a:latin typeface="Arial"/>
                <a:ea typeface="Arial"/>
                <a:cs typeface="Arial"/>
                <a:sym typeface="Arial"/>
              </a:rPr>
              <a:t>)</a:t>
            </a:r>
            <a:endParaRPr b="0" i="0" sz="3200" u="none" cap="none" strike="noStrike">
              <a:latin typeface="Lucida Sans"/>
              <a:ea typeface="Lucida Sans"/>
              <a:cs typeface="Lucida Sans"/>
              <a:sym typeface="Lucida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nvSpPr>
        <p:spPr>
          <a:xfrm>
            <a:off x="504000" y="301320"/>
            <a:ext cx="900576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US" sz="4400" strike="noStrike">
                <a:latin typeface="Lucida Sans"/>
                <a:ea typeface="Lucida Sans"/>
                <a:cs typeface="Lucida Sans"/>
                <a:sym typeface="Lucida Sans"/>
              </a:rPr>
              <a:t>Alternatives - Email</a:t>
            </a:r>
            <a:endParaRPr b="0" sz="4400" strike="noStrike">
              <a:latin typeface="Lucida Sans"/>
              <a:ea typeface="Lucida Sans"/>
              <a:cs typeface="Lucida Sans"/>
              <a:sym typeface="Lucida Sans"/>
            </a:endParaRPr>
          </a:p>
        </p:txBody>
      </p:sp>
      <p:sp>
        <p:nvSpPr>
          <p:cNvPr id="127" name="Google Shape;127;p23"/>
          <p:cNvSpPr txBox="1"/>
          <p:nvPr/>
        </p:nvSpPr>
        <p:spPr>
          <a:xfrm>
            <a:off x="504000" y="1769040"/>
            <a:ext cx="9071640" cy="4384440"/>
          </a:xfrm>
          <a:prstGeom prst="rect">
            <a:avLst/>
          </a:prstGeom>
          <a:noFill/>
          <a:ln>
            <a:noFill/>
          </a:ln>
        </p:spPr>
        <p:txBody>
          <a:bodyPr anchorCtr="0" anchor="t" bIns="0" lIns="0" spcFirstLastPara="1" rIns="0" wrap="square" tIns="0">
            <a:normAutofit/>
          </a:bodyPr>
          <a:lstStyle/>
          <a:p>
            <a:pPr indent="-324000" lvl="0" marL="432000" marR="0" rtl="0" algn="l">
              <a:spcBef>
                <a:spcPts val="0"/>
              </a:spcBef>
              <a:spcAft>
                <a:spcPts val="0"/>
              </a:spcAft>
              <a:buClr>
                <a:srgbClr val="000000"/>
              </a:buClr>
              <a:buSzPts val="1440"/>
              <a:buFont typeface="Noto Sans Symbols"/>
              <a:buChar char="●"/>
            </a:pPr>
            <a:r>
              <a:rPr b="0" lang="en-US" sz="3200" strike="noStrike">
                <a:latin typeface="Arial"/>
                <a:ea typeface="Arial"/>
                <a:cs typeface="Arial"/>
                <a:sym typeface="Arial"/>
              </a:rPr>
              <a:t>Modern email supports point-to-point secure delivery</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secures meta-data </a:t>
            </a:r>
            <a:r>
              <a:rPr b="0" i="0" lang="en-US" sz="2800" u="sng" cap="none" strike="noStrike">
                <a:latin typeface="Arial"/>
                <a:ea typeface="Arial"/>
                <a:cs typeface="Arial"/>
                <a:sym typeface="Arial"/>
              </a:rPr>
              <a:t>better</a:t>
            </a:r>
            <a:r>
              <a:rPr b="0" i="0" lang="en-US" sz="2800" u="none" cap="none" strike="noStrike">
                <a:latin typeface="Arial"/>
                <a:ea typeface="Arial"/>
                <a:cs typeface="Arial"/>
                <a:sym typeface="Arial"/>
              </a:rPr>
              <a:t> than PGP; </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encrypted in transit, but not at rest, may be good enough depending on threat model/regulatory</a:t>
            </a:r>
            <a:endParaRPr b="0" i="0" sz="28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Put sensitive content in an encrypted attachment</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Or, specialized vendor – often for Corp use, where Audit access to secured emails required and/or easy interface needed for support staff</a:t>
            </a:r>
            <a:endParaRPr b="0" sz="3200" strike="noStrike">
              <a:latin typeface="Arial"/>
              <a:ea typeface="Arial"/>
              <a:cs typeface="Arial"/>
              <a:sym typeface="Arial"/>
            </a:endParaRPr>
          </a:p>
        </p:txBody>
      </p:sp>
      <p:sp>
        <p:nvSpPr>
          <p:cNvPr id="128" name="Google Shape;128;p23"/>
          <p:cNvSpPr txBox="1"/>
          <p:nvPr/>
        </p:nvSpPr>
        <p:spPr>
          <a:xfrm>
            <a:off x="1828800" y="6400800"/>
            <a:ext cx="3108960" cy="82296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US" sz="2400" strike="noStrike">
                <a:solidFill>
                  <a:srgbClr val="CE181E"/>
                </a:solidFill>
                <a:latin typeface="Arial"/>
                <a:ea typeface="Arial"/>
                <a:cs typeface="Arial"/>
                <a:sym typeface="Arial"/>
              </a:rPr>
              <a:t>2019 rerun ...</a:t>
            </a:r>
            <a:endParaRPr b="0" sz="2400" strike="noStrik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nvSpPr>
        <p:spPr>
          <a:xfrm>
            <a:off x="504000" y="301320"/>
            <a:ext cx="900576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US" sz="4400" strike="noStrike">
                <a:latin typeface="Lucida Sans"/>
                <a:ea typeface="Lucida Sans"/>
                <a:cs typeface="Lucida Sans"/>
                <a:sym typeface="Lucida Sans"/>
              </a:rPr>
              <a:t>Alternatives – files/attachments</a:t>
            </a:r>
            <a:endParaRPr b="0" sz="4400" strike="noStrike">
              <a:latin typeface="Lucida Sans"/>
              <a:ea typeface="Lucida Sans"/>
              <a:cs typeface="Lucida Sans"/>
              <a:sym typeface="Lucida Sans"/>
            </a:endParaRPr>
          </a:p>
        </p:txBody>
      </p:sp>
      <p:sp>
        <p:nvSpPr>
          <p:cNvPr id="134" name="Google Shape;134;p24"/>
          <p:cNvSpPr txBox="1"/>
          <p:nvPr/>
        </p:nvSpPr>
        <p:spPr>
          <a:xfrm>
            <a:off x="504000" y="1769040"/>
            <a:ext cx="4426920" cy="5180400"/>
          </a:xfrm>
          <a:prstGeom prst="rect">
            <a:avLst/>
          </a:prstGeom>
          <a:noFill/>
          <a:ln>
            <a:noFill/>
          </a:ln>
        </p:spPr>
        <p:txBody>
          <a:bodyPr anchorCtr="0" anchor="t" bIns="0" lIns="0" spcFirstLastPara="1" rIns="0" wrap="square" tIns="0">
            <a:normAutofit/>
          </a:bodyPr>
          <a:lstStyle/>
          <a:p>
            <a:pPr indent="-324000" lvl="0" marL="432000" marR="0" rtl="0" algn="l">
              <a:spcBef>
                <a:spcPts val="0"/>
              </a:spcBef>
              <a:spcAft>
                <a:spcPts val="0"/>
              </a:spcAft>
              <a:buClr>
                <a:srgbClr val="000000"/>
              </a:buClr>
              <a:buSzPts val="1440"/>
              <a:buFont typeface="Noto Sans Symbols"/>
              <a:buChar char="●"/>
            </a:pPr>
            <a:r>
              <a:rPr b="0" lang="en-US" sz="3200" strike="noStrike">
                <a:solidFill>
                  <a:srgbClr val="000000"/>
                </a:solidFill>
                <a:latin typeface="Arial"/>
                <a:ea typeface="Arial"/>
                <a:cs typeface="Arial"/>
                <a:sym typeface="Arial"/>
              </a:rPr>
              <a:t>Password on a ZIP</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solidFill>
                  <a:srgbClr val="000000"/>
                </a:solidFill>
                <a:latin typeface="Arial"/>
                <a:ea typeface="Arial"/>
                <a:cs typeface="Arial"/>
                <a:sym typeface="Arial"/>
              </a:rPr>
              <a:t>usually weak encryption,</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solidFill>
                  <a:srgbClr val="000000"/>
                </a:solidFill>
                <a:latin typeface="Arial"/>
                <a:ea typeface="Arial"/>
                <a:cs typeface="Arial"/>
                <a:sym typeface="Arial"/>
              </a:rPr>
              <a:t>sometimes good enough (check threat model) </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solidFill>
                  <a:srgbClr val="000000"/>
                </a:solidFill>
                <a:latin typeface="Arial"/>
                <a:ea typeface="Arial"/>
                <a:cs typeface="Arial"/>
                <a:sym typeface="Arial"/>
              </a:rPr>
              <a:t>most people have the software already</a:t>
            </a:r>
            <a:endParaRPr b="0" i="0" sz="28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solidFill>
                  <a:srgbClr val="000000"/>
                </a:solidFill>
                <a:latin typeface="Arial"/>
                <a:ea typeface="Arial"/>
                <a:cs typeface="Arial"/>
                <a:sym typeface="Arial"/>
              </a:rPr>
              <a:t>Cloud</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solidFill>
                  <a:srgbClr val="000000"/>
                </a:solidFill>
                <a:latin typeface="Arial"/>
                <a:ea typeface="Arial"/>
                <a:cs typeface="Arial"/>
                <a:sym typeface="Arial"/>
              </a:rPr>
              <a:t>Keybase Filesystem</a:t>
            </a:r>
            <a:br>
              <a:rPr b="0" i="0" lang="en-US" sz="1800" u="none" cap="none" strike="noStrike"/>
            </a:br>
            <a:r>
              <a:rPr b="0" i="1" lang="en-US" sz="2800" u="none" cap="none" strike="noStrike">
                <a:solidFill>
                  <a:srgbClr val="CE181E"/>
                </a:solidFill>
                <a:latin typeface="Arial"/>
                <a:ea typeface="Arial"/>
                <a:cs typeface="Arial"/>
                <a:sym typeface="Arial"/>
              </a:rPr>
              <a:t>but Zoom/China?</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solidFill>
                  <a:srgbClr val="000000"/>
                </a:solidFill>
                <a:latin typeface="Arial"/>
                <a:ea typeface="Arial"/>
                <a:cs typeface="Arial"/>
                <a:sym typeface="Arial"/>
              </a:rPr>
              <a:t>Or any File cryptor &amp;  any cloud</a:t>
            </a:r>
            <a:endParaRPr b="0" i="0" sz="2800" u="none" cap="none" strike="noStrike">
              <a:latin typeface="Arial"/>
              <a:ea typeface="Arial"/>
              <a:cs typeface="Arial"/>
              <a:sym typeface="Arial"/>
            </a:endParaRPr>
          </a:p>
        </p:txBody>
      </p:sp>
      <p:sp>
        <p:nvSpPr>
          <p:cNvPr id="135" name="Google Shape;135;p24"/>
          <p:cNvSpPr txBox="1"/>
          <p:nvPr/>
        </p:nvSpPr>
        <p:spPr>
          <a:xfrm>
            <a:off x="5152680" y="1733040"/>
            <a:ext cx="4426920" cy="4384440"/>
          </a:xfrm>
          <a:prstGeom prst="rect">
            <a:avLst/>
          </a:prstGeom>
          <a:noFill/>
          <a:ln>
            <a:noFill/>
          </a:ln>
        </p:spPr>
        <p:txBody>
          <a:bodyPr anchorCtr="0" anchor="t" bIns="0" lIns="0" spcFirstLastPara="1" rIns="0" wrap="square" tIns="0">
            <a:normAutofit/>
          </a:bodyPr>
          <a:lstStyle/>
          <a:p>
            <a:pPr indent="-324000" lvl="0" marL="432000" marR="0" rtl="0" algn="l">
              <a:spcBef>
                <a:spcPts val="0"/>
              </a:spcBef>
              <a:spcAft>
                <a:spcPts val="0"/>
              </a:spcAft>
              <a:buClr>
                <a:srgbClr val="000000"/>
              </a:buClr>
              <a:buSzPts val="1440"/>
              <a:buFont typeface="Noto Sans Symbols"/>
              <a:buChar char="●"/>
            </a:pPr>
            <a:r>
              <a:rPr b="0" lang="en-US" sz="3200" strike="noStrike">
                <a:solidFill>
                  <a:srgbClr val="000000"/>
                </a:solidFill>
                <a:latin typeface="Arial"/>
                <a:ea typeface="Arial"/>
                <a:cs typeface="Arial"/>
                <a:sym typeface="Arial"/>
              </a:rPr>
              <a:t>Magic-wormhole  - send file interactively (like chat)</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solidFill>
                  <a:srgbClr val="000000"/>
                </a:solidFill>
                <a:latin typeface="Arial"/>
                <a:ea typeface="Arial"/>
                <a:cs typeface="Arial"/>
                <a:sym typeface="Arial"/>
              </a:rPr>
              <a:t>Weak password + interaction = strong; live &gt; store’n’forward</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solidFill>
                  <a:srgbClr val="000000"/>
                </a:solidFill>
                <a:latin typeface="Arial"/>
                <a:ea typeface="Arial"/>
                <a:cs typeface="Arial"/>
                <a:sym typeface="Arial"/>
              </a:rPr>
              <a:t>Uses Rendezvous, PAKE </a:t>
            </a:r>
            <a:endParaRPr b="0" i="0" sz="2800" u="none" cap="none" strike="noStrike">
              <a:latin typeface="Arial"/>
              <a:ea typeface="Arial"/>
              <a:cs typeface="Arial"/>
              <a:sym typeface="Arial"/>
            </a:endParaRPr>
          </a:p>
          <a:p>
            <a:pPr indent="-287999" lvl="2" marL="1296000" marR="0" rtl="0" algn="l">
              <a:spcBef>
                <a:spcPts val="850"/>
              </a:spcBef>
              <a:spcAft>
                <a:spcPts val="0"/>
              </a:spcAft>
              <a:buClr>
                <a:srgbClr val="000000"/>
              </a:buClr>
              <a:buSzPts val="1080"/>
              <a:buFont typeface="Noto Sans Symbols"/>
              <a:buChar char="●"/>
            </a:pPr>
            <a:r>
              <a:rPr b="0" i="0" lang="en-US" sz="2400" u="none" cap="none" strike="noStrike">
                <a:solidFill>
                  <a:srgbClr val="000000"/>
                </a:solidFill>
                <a:latin typeface="Arial"/>
                <a:ea typeface="Arial"/>
                <a:cs typeface="Arial"/>
                <a:sym typeface="Arial"/>
              </a:rPr>
              <a:t>Password</a:t>
            </a:r>
            <a:br>
              <a:rPr b="0" i="0" lang="en-US" sz="1800" u="none" cap="none" strike="noStrike"/>
            </a:br>
            <a:r>
              <a:rPr b="0" i="0" lang="en-US" sz="2400" u="none" cap="none" strike="noStrike">
                <a:solidFill>
                  <a:srgbClr val="000000"/>
                </a:solidFill>
                <a:latin typeface="Arial"/>
                <a:ea typeface="Arial"/>
                <a:cs typeface="Arial"/>
                <a:sym typeface="Arial"/>
              </a:rPr>
              <a:t>Authenticated</a:t>
            </a:r>
            <a:br>
              <a:rPr b="0" i="0" lang="en-US" sz="1800" u="none" cap="none" strike="noStrike"/>
            </a:br>
            <a:r>
              <a:rPr b="0" i="0" lang="en-US" sz="2400" u="none" cap="none" strike="noStrike">
                <a:solidFill>
                  <a:srgbClr val="000000"/>
                </a:solidFill>
                <a:latin typeface="Arial"/>
                <a:ea typeface="Arial"/>
                <a:cs typeface="Arial"/>
                <a:sym typeface="Arial"/>
              </a:rPr>
              <a:t>Key</a:t>
            </a:r>
            <a:br>
              <a:rPr b="0" i="0" lang="en-US" sz="1800" u="none" cap="none" strike="noStrike"/>
            </a:br>
            <a:r>
              <a:rPr b="0" i="0" lang="en-US" sz="2400" u="none" cap="none" strike="noStrike">
                <a:solidFill>
                  <a:srgbClr val="000000"/>
                </a:solidFill>
                <a:latin typeface="Arial"/>
                <a:ea typeface="Arial"/>
                <a:cs typeface="Arial"/>
                <a:sym typeface="Arial"/>
              </a:rPr>
              <a:t>Excange </a:t>
            </a:r>
            <a:br>
              <a:rPr b="0" i="0" lang="en-US" sz="1800" u="none" cap="none" strike="noStrike"/>
            </a:br>
            <a:r>
              <a:rPr b="0" i="0" lang="en-US" sz="2400" u="none" cap="none" strike="noStrike">
                <a:solidFill>
                  <a:srgbClr val="000000"/>
                </a:solidFill>
                <a:latin typeface="Arial"/>
                <a:ea typeface="Arial"/>
                <a:cs typeface="Arial"/>
                <a:sym typeface="Arial"/>
              </a:rPr>
              <a:t>=&gt; out-of-band horse-stapler passphrase</a:t>
            </a:r>
            <a:endParaRPr b="0" i="0" sz="24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sng" cap="none" strike="noStrike">
                <a:solidFill>
                  <a:schemeClr val="hlink"/>
                </a:solidFill>
                <a:latin typeface="Arial"/>
                <a:ea typeface="Arial"/>
                <a:cs typeface="Arial"/>
                <a:sym typeface="Arial"/>
                <a:hlinkClick r:id="rId3"/>
              </a:rPr>
              <a:t>2016 slide deck</a:t>
            </a:r>
            <a:endParaRPr b="0" i="0" sz="2800" u="none" cap="none" strike="noStrike">
              <a:latin typeface="Arial"/>
              <a:ea typeface="Arial"/>
              <a:cs typeface="Arial"/>
              <a:sym typeface="Arial"/>
            </a:endParaRPr>
          </a:p>
          <a:p>
            <a:pPr indent="-243990" lvl="0" marL="432000" marR="0" rtl="0" algn="l">
              <a:spcBef>
                <a:spcPts val="1414"/>
              </a:spcBef>
              <a:spcAft>
                <a:spcPts val="0"/>
              </a:spcAft>
              <a:buClr>
                <a:srgbClr val="000000"/>
              </a:buClr>
              <a:buSzPts val="1260"/>
              <a:buFont typeface="Noto Sans Symbols"/>
              <a:buNone/>
            </a:pPr>
            <a:r>
              <a:t/>
            </a:r>
            <a:endParaRPr b="0" sz="2800" strike="noStrike">
              <a:latin typeface="Arial"/>
              <a:ea typeface="Arial"/>
              <a:cs typeface="Arial"/>
              <a:sym typeface="Arial"/>
            </a:endParaRPr>
          </a:p>
        </p:txBody>
      </p:sp>
      <p:sp>
        <p:nvSpPr>
          <p:cNvPr id="136" name="Google Shape;136;p24"/>
          <p:cNvSpPr txBox="1"/>
          <p:nvPr/>
        </p:nvSpPr>
        <p:spPr>
          <a:xfrm>
            <a:off x="6364800" y="6652800"/>
            <a:ext cx="3108960" cy="82296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US" sz="2400" strike="noStrike">
                <a:solidFill>
                  <a:srgbClr val="CE181E"/>
                </a:solidFill>
                <a:latin typeface="Arial"/>
                <a:ea typeface="Arial"/>
                <a:cs typeface="Arial"/>
                <a:sym typeface="Arial"/>
              </a:rPr>
              <a:t>2019 rerun ...</a:t>
            </a:r>
            <a:endParaRPr b="0" sz="2400" strike="noStrike">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US" sz="4400" strike="noStrike">
                <a:latin typeface="Lucida Sans"/>
                <a:ea typeface="Lucida Sans"/>
                <a:cs typeface="Lucida Sans"/>
                <a:sym typeface="Lucida Sans"/>
              </a:rPr>
              <a:t>Alternatives - Chat</a:t>
            </a:r>
            <a:endParaRPr b="0" sz="4400" strike="noStrike">
              <a:latin typeface="Lucida Sans"/>
              <a:ea typeface="Lucida Sans"/>
              <a:cs typeface="Lucida Sans"/>
              <a:sym typeface="Lucida Sans"/>
            </a:endParaRPr>
          </a:p>
        </p:txBody>
      </p:sp>
      <p:sp>
        <p:nvSpPr>
          <p:cNvPr id="142" name="Google Shape;142;p25"/>
          <p:cNvSpPr txBox="1"/>
          <p:nvPr/>
        </p:nvSpPr>
        <p:spPr>
          <a:xfrm>
            <a:off x="504000" y="1769040"/>
            <a:ext cx="9071640" cy="4384440"/>
          </a:xfrm>
          <a:prstGeom prst="rect">
            <a:avLst/>
          </a:prstGeom>
          <a:noFill/>
          <a:ln>
            <a:noFill/>
          </a:ln>
        </p:spPr>
        <p:txBody>
          <a:bodyPr anchorCtr="0" anchor="t" bIns="0" lIns="0" spcFirstLastPara="1" rIns="0" wrap="square" tIns="0">
            <a:normAutofit/>
          </a:bodyPr>
          <a:lstStyle/>
          <a:p>
            <a:pPr indent="-324000" lvl="1" marL="864000" marR="0" rtl="0" algn="l">
              <a:spcBef>
                <a:spcPts val="0"/>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Secure chat E2E easier to automate key management securely than eMail</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Stream (vs store’n’forward) avoids </a:t>
            </a:r>
            <a:br>
              <a:rPr b="0" i="0" lang="en-US" sz="1800" u="none" cap="none" strike="noStrike"/>
            </a:br>
            <a:r>
              <a:rPr b="0" i="0" lang="en-US" sz="2800" u="none" cap="none" strike="noStrike">
                <a:latin typeface="Arial"/>
                <a:ea typeface="Arial"/>
                <a:cs typeface="Arial"/>
                <a:sym typeface="Arial"/>
              </a:rPr>
              <a:t>issues</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Choices</a:t>
            </a:r>
            <a:endParaRPr b="0" i="0" sz="2800" u="none" cap="none" strike="noStrike">
              <a:latin typeface="Arial"/>
              <a:ea typeface="Arial"/>
              <a:cs typeface="Arial"/>
              <a:sym typeface="Arial"/>
            </a:endParaRPr>
          </a:p>
          <a:p>
            <a:pPr indent="-287999" lvl="2" marL="1296000" marR="0" rtl="0" algn="l">
              <a:spcBef>
                <a:spcPts val="850"/>
              </a:spcBef>
              <a:spcAft>
                <a:spcPts val="0"/>
              </a:spcAft>
              <a:buClr>
                <a:srgbClr val="000000"/>
              </a:buClr>
              <a:buSzPts val="1080"/>
              <a:buFont typeface="Noto Sans Symbols"/>
              <a:buChar char="●"/>
            </a:pPr>
            <a:r>
              <a:rPr b="0" i="0" lang="en-US" sz="2400" u="none" cap="none" strike="noStrike">
                <a:latin typeface="Arial"/>
                <a:ea typeface="Arial"/>
                <a:cs typeface="Arial"/>
                <a:sym typeface="Arial"/>
              </a:rPr>
              <a:t>Add “keybase chat”</a:t>
            </a:r>
            <a:br>
              <a:rPr b="0" i="0" lang="en-US" sz="1800" u="none" cap="none" strike="noStrike"/>
            </a:br>
            <a:r>
              <a:rPr b="0" i="1" lang="en-US" sz="2400" u="none" cap="none" strike="noStrike">
                <a:solidFill>
                  <a:srgbClr val="CE181E"/>
                </a:solidFill>
                <a:latin typeface="Arial"/>
                <a:ea typeface="Arial"/>
                <a:cs typeface="Arial"/>
                <a:sym typeface="Arial"/>
              </a:rPr>
              <a:t>but Zoom/China?</a:t>
            </a:r>
            <a:r>
              <a:rPr b="0" i="0" lang="en-US" sz="2400" u="none" cap="none" strike="noStrike">
                <a:latin typeface="Arial"/>
                <a:ea typeface="Arial"/>
                <a:cs typeface="Arial"/>
                <a:sym typeface="Arial"/>
              </a:rPr>
              <a:t> </a:t>
            </a:r>
            <a:endParaRPr b="0" i="0" sz="2400" u="none" cap="none" strike="noStrike">
              <a:latin typeface="Arial"/>
              <a:ea typeface="Arial"/>
              <a:cs typeface="Arial"/>
              <a:sym typeface="Arial"/>
            </a:endParaRPr>
          </a:p>
        </p:txBody>
      </p:sp>
      <p:pic>
        <p:nvPicPr>
          <p:cNvPr id="143" name="Google Shape;143;p25"/>
          <p:cNvPicPr preferRelativeResize="0"/>
          <p:nvPr/>
        </p:nvPicPr>
        <p:blipFill rotWithShape="1">
          <a:blip r:embed="rId3">
            <a:alphaModFix/>
          </a:blip>
          <a:srcRect b="0" l="0" r="0" t="0"/>
          <a:stretch/>
        </p:blipFill>
        <p:spPr>
          <a:xfrm>
            <a:off x="6492240" y="3765240"/>
            <a:ext cx="3555360" cy="3763080"/>
          </a:xfrm>
          <a:prstGeom prst="rect">
            <a:avLst/>
          </a:prstGeom>
          <a:noFill/>
          <a:ln>
            <a:noFill/>
          </a:ln>
        </p:spPr>
      </p:pic>
      <p:sp>
        <p:nvSpPr>
          <p:cNvPr id="144" name="Google Shape;144;p25"/>
          <p:cNvSpPr txBox="1"/>
          <p:nvPr/>
        </p:nvSpPr>
        <p:spPr>
          <a:xfrm>
            <a:off x="1828800" y="6400800"/>
            <a:ext cx="3108960" cy="82296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US" sz="2400" strike="noStrike">
                <a:solidFill>
                  <a:srgbClr val="CE181E"/>
                </a:solidFill>
                <a:latin typeface="Arial"/>
                <a:ea typeface="Arial"/>
                <a:cs typeface="Arial"/>
                <a:sym typeface="Arial"/>
              </a:rPr>
              <a:t>2019 rerun ...</a:t>
            </a:r>
            <a:endParaRPr b="0" sz="2400" strike="noStrike">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nvSpPr>
        <p:spPr>
          <a:xfrm>
            <a:off x="504000" y="301320"/>
            <a:ext cx="900576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US" sz="4400" strike="noStrike">
                <a:latin typeface="Lucida Sans"/>
                <a:ea typeface="Lucida Sans"/>
                <a:cs typeface="Lucida Sans"/>
                <a:sym typeface="Lucida Sans"/>
              </a:rPr>
              <a:t>Alternatives: Blobs, Files</a:t>
            </a:r>
            <a:endParaRPr b="0" sz="4400" strike="noStrike">
              <a:latin typeface="Lucida Sans"/>
              <a:ea typeface="Lucida Sans"/>
              <a:cs typeface="Lucida Sans"/>
              <a:sym typeface="Lucida Sans"/>
            </a:endParaRPr>
          </a:p>
        </p:txBody>
      </p:sp>
      <p:sp>
        <p:nvSpPr>
          <p:cNvPr id="150" name="Google Shape;150;p26"/>
          <p:cNvSpPr txBox="1"/>
          <p:nvPr/>
        </p:nvSpPr>
        <p:spPr>
          <a:xfrm>
            <a:off x="504000" y="1769040"/>
            <a:ext cx="9071640" cy="4384440"/>
          </a:xfrm>
          <a:prstGeom prst="rect">
            <a:avLst/>
          </a:prstGeom>
          <a:noFill/>
          <a:ln>
            <a:noFill/>
          </a:ln>
        </p:spPr>
        <p:txBody>
          <a:bodyPr anchorCtr="0" anchor="t" bIns="0" lIns="0" spcFirstLastPara="1" rIns="0" wrap="square" tIns="0">
            <a:normAutofit/>
          </a:bodyPr>
          <a:lstStyle/>
          <a:p>
            <a:pPr indent="-324000" lvl="0" marL="432000" marR="0" rtl="0" algn="l">
              <a:spcBef>
                <a:spcPts val="0"/>
              </a:spcBef>
              <a:spcAft>
                <a:spcPts val="0"/>
              </a:spcAft>
              <a:buClr>
                <a:srgbClr val="000000"/>
              </a:buClr>
              <a:buSzPts val="1440"/>
              <a:buFont typeface="Noto Sans Symbols"/>
              <a:buChar char="●"/>
            </a:pPr>
            <a:r>
              <a:rPr b="0" lang="en-US" sz="3200" strike="noStrike">
                <a:latin typeface="Arial"/>
                <a:ea typeface="Arial"/>
                <a:cs typeface="Arial"/>
                <a:sym typeface="Arial"/>
              </a:rPr>
              <a:t>Secured Data blobs on disk or in cloud </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nacl/box</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nacl/secretbox.</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Keybase saltpack (NACL usecase packaging)</a:t>
            </a:r>
            <a:endParaRPr b="0" i="0" sz="28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Eureka</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Magic Wormhole</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Syncronous only</a:t>
            </a:r>
            <a:endParaRPr b="0" i="0" sz="2800" u="none" cap="none" strike="noStrike">
              <a:latin typeface="Arial"/>
              <a:ea typeface="Arial"/>
              <a:cs typeface="Arial"/>
              <a:sym typeface="Arial"/>
            </a:endParaRPr>
          </a:p>
        </p:txBody>
      </p:sp>
      <p:sp>
        <p:nvSpPr>
          <p:cNvPr id="151" name="Google Shape;151;p26"/>
          <p:cNvSpPr txBox="1"/>
          <p:nvPr/>
        </p:nvSpPr>
        <p:spPr>
          <a:xfrm>
            <a:off x="1828800" y="6400800"/>
            <a:ext cx="3108960" cy="82296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US" sz="2400" strike="noStrike">
                <a:solidFill>
                  <a:srgbClr val="CE181E"/>
                </a:solidFill>
                <a:latin typeface="Arial"/>
                <a:ea typeface="Arial"/>
                <a:cs typeface="Arial"/>
                <a:sym typeface="Arial"/>
              </a:rPr>
              <a:t>2019 rerun ...</a:t>
            </a:r>
            <a:endParaRPr b="0" sz="2400" strike="noStrike">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nvSpPr>
        <p:spPr>
          <a:xfrm>
            <a:off x="504000" y="301320"/>
            <a:ext cx="900576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US" sz="4400" strike="noStrike">
                <a:latin typeface="Lucida Sans"/>
                <a:ea typeface="Lucida Sans"/>
                <a:cs typeface="Lucida Sans"/>
                <a:sym typeface="Lucida Sans"/>
              </a:rPr>
              <a:t>Alternatives: Key Server</a:t>
            </a:r>
            <a:endParaRPr b="0" sz="4400" strike="noStrike">
              <a:latin typeface="Lucida Sans"/>
              <a:ea typeface="Lucida Sans"/>
              <a:cs typeface="Lucida Sans"/>
              <a:sym typeface="Lucida Sans"/>
            </a:endParaRPr>
          </a:p>
        </p:txBody>
      </p:sp>
      <p:sp>
        <p:nvSpPr>
          <p:cNvPr id="157" name="Google Shape;157;p27"/>
          <p:cNvSpPr txBox="1"/>
          <p:nvPr/>
        </p:nvSpPr>
        <p:spPr>
          <a:xfrm>
            <a:off x="504000" y="1769040"/>
            <a:ext cx="9071640" cy="4384440"/>
          </a:xfrm>
          <a:prstGeom prst="rect">
            <a:avLst/>
          </a:prstGeom>
          <a:noFill/>
          <a:ln>
            <a:noFill/>
          </a:ln>
        </p:spPr>
        <p:txBody>
          <a:bodyPr anchorCtr="0" anchor="t" bIns="0" lIns="0" spcFirstLastPara="1" rIns="0" wrap="square" tIns="0">
            <a:normAutofit/>
          </a:bodyPr>
          <a:lstStyle/>
          <a:p>
            <a:pPr indent="-324000" lvl="0" marL="432000" marR="0" rtl="0" algn="l">
              <a:spcBef>
                <a:spcPts val="0"/>
              </a:spcBef>
              <a:spcAft>
                <a:spcPts val="0"/>
              </a:spcAft>
              <a:buClr>
                <a:srgbClr val="000000"/>
              </a:buClr>
              <a:buSzPts val="1440"/>
              <a:buFont typeface="Noto Sans Symbols"/>
              <a:buChar char="●"/>
            </a:pPr>
            <a:r>
              <a:rPr b="0" lang="en-US" sz="3200" strike="noStrike">
                <a:latin typeface="Arial"/>
                <a:ea typeface="Arial"/>
                <a:cs typeface="Arial"/>
                <a:sym typeface="Arial"/>
              </a:rPr>
              <a:t>Keybase.io</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solidFill>
                  <a:srgbClr val="CE181E"/>
                </a:solidFill>
                <a:latin typeface="Arial"/>
                <a:ea typeface="Arial"/>
                <a:cs typeface="Arial"/>
                <a:sym typeface="Arial"/>
              </a:rPr>
              <a:t>alas has been sold to Zoom; </a:t>
            </a:r>
            <a:br>
              <a:rPr b="0" i="0" lang="en-US" sz="1800" u="none" cap="none" strike="noStrike"/>
            </a:br>
            <a:r>
              <a:rPr b="0" i="0" lang="en-US" sz="2800" u="none" cap="none" strike="noStrike">
                <a:solidFill>
                  <a:srgbClr val="CE181E"/>
                </a:solidFill>
                <a:latin typeface="Arial"/>
                <a:ea typeface="Arial"/>
                <a:cs typeface="Arial"/>
                <a:sym typeface="Arial"/>
              </a:rPr>
              <a:t>check your threat model!</a:t>
            </a:r>
            <a:endParaRPr b="0" i="0" sz="28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Put key hash in .sig and key on personal site</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Send public key via secure E2E chat</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But still need to avoid the PGP problem of sending the private key by mistake!!</a:t>
            </a:r>
            <a:endParaRPr b="0" i="0" sz="2800" u="none" cap="none" strike="noStrike">
              <a:latin typeface="Arial"/>
              <a:ea typeface="Arial"/>
              <a:cs typeface="Arial"/>
              <a:sym typeface="Arial"/>
            </a:endParaRPr>
          </a:p>
          <a:p>
            <a:pPr indent="-287999" lvl="2" marL="1296000" marR="0" rtl="0" algn="l">
              <a:spcBef>
                <a:spcPts val="850"/>
              </a:spcBef>
              <a:spcAft>
                <a:spcPts val="0"/>
              </a:spcAft>
              <a:buClr>
                <a:srgbClr val="000000"/>
              </a:buClr>
              <a:buSzPts val="1080"/>
              <a:buFont typeface="Noto Sans Symbols"/>
              <a:buChar char="●"/>
            </a:pPr>
            <a:r>
              <a:rPr b="0" i="0" lang="en-US" sz="2400" u="none" cap="none" strike="noStrike">
                <a:latin typeface="Arial"/>
                <a:ea typeface="Arial"/>
                <a:cs typeface="Arial"/>
                <a:sym typeface="Arial"/>
              </a:rPr>
              <a:t>Will new frameworks make that confusion less likely?</a:t>
            </a:r>
            <a:endParaRPr b="0" i="0" sz="2400" u="none" cap="none" strike="noStrike">
              <a:latin typeface="Arial"/>
              <a:ea typeface="Arial"/>
              <a:cs typeface="Arial"/>
              <a:sym typeface="Arial"/>
            </a:endParaRPr>
          </a:p>
        </p:txBody>
      </p:sp>
      <p:sp>
        <p:nvSpPr>
          <p:cNvPr id="158" name="Google Shape;158;p27"/>
          <p:cNvSpPr txBox="1"/>
          <p:nvPr/>
        </p:nvSpPr>
        <p:spPr>
          <a:xfrm>
            <a:off x="1828800" y="6400800"/>
            <a:ext cx="3108960" cy="82296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US" sz="2400" strike="noStrike">
                <a:solidFill>
                  <a:srgbClr val="CE181E"/>
                </a:solidFill>
                <a:latin typeface="Arial"/>
                <a:ea typeface="Arial"/>
                <a:cs typeface="Arial"/>
                <a:sym typeface="Arial"/>
              </a:rPr>
              <a:t>2019 rerun ...</a:t>
            </a:r>
            <a:endParaRPr b="0" sz="2400" strike="noStrike">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8"/>
          <p:cNvSpPr txBox="1"/>
          <p:nvPr/>
        </p:nvSpPr>
        <p:spPr>
          <a:xfrm>
            <a:off x="504000" y="301320"/>
            <a:ext cx="900576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US" sz="4400" strike="noStrike">
                <a:latin typeface="Lucida Sans"/>
                <a:ea typeface="Lucida Sans"/>
                <a:cs typeface="Lucida Sans"/>
                <a:sym typeface="Lucida Sans"/>
              </a:rPr>
              <a:t>Alternatives: Signed software</a:t>
            </a:r>
            <a:endParaRPr b="0" sz="4400" strike="noStrike">
              <a:latin typeface="Lucida Sans"/>
              <a:ea typeface="Lucida Sans"/>
              <a:cs typeface="Lucida Sans"/>
              <a:sym typeface="Lucida Sans"/>
            </a:endParaRPr>
          </a:p>
        </p:txBody>
      </p:sp>
      <p:sp>
        <p:nvSpPr>
          <p:cNvPr id="164" name="Google Shape;164;p28"/>
          <p:cNvSpPr txBox="1"/>
          <p:nvPr/>
        </p:nvSpPr>
        <p:spPr>
          <a:xfrm>
            <a:off x="504000" y="1769040"/>
            <a:ext cx="9071640" cy="4384440"/>
          </a:xfrm>
          <a:prstGeom prst="rect">
            <a:avLst/>
          </a:prstGeom>
          <a:noFill/>
          <a:ln>
            <a:noFill/>
          </a:ln>
        </p:spPr>
        <p:txBody>
          <a:bodyPr anchorCtr="0" anchor="t" bIns="0" lIns="0" spcFirstLastPara="1" rIns="0" wrap="square" tIns="0">
            <a:normAutofit/>
          </a:bodyPr>
          <a:lstStyle/>
          <a:p>
            <a:pPr indent="-324000" lvl="0" marL="432000" marR="0" rtl="0" algn="l">
              <a:spcBef>
                <a:spcPts val="0"/>
              </a:spcBef>
              <a:spcAft>
                <a:spcPts val="0"/>
              </a:spcAft>
              <a:buClr>
                <a:srgbClr val="000000"/>
              </a:buClr>
              <a:buSzPts val="1440"/>
              <a:buFont typeface="Noto Sans Symbols"/>
              <a:buChar char="●"/>
            </a:pPr>
            <a:r>
              <a:rPr b="0" lang="en-US" sz="3200" strike="noStrike">
                <a:latin typeface="Arial"/>
                <a:ea typeface="Arial"/>
                <a:cs typeface="Arial"/>
                <a:sym typeface="Arial"/>
              </a:rPr>
              <a:t>Debian packages</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largest de facto use of PGP</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alternative to Web of Trust for new DD/DM</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Still using GPG signatures for uploads</a:t>
            </a:r>
            <a:endParaRPr b="0" i="0" sz="28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OpenBSD has </a:t>
            </a:r>
            <a:r>
              <a:rPr b="0" lang="en-US" sz="3200" u="sng" strike="noStrike">
                <a:latin typeface="Rasa"/>
                <a:ea typeface="Rasa"/>
                <a:cs typeface="Rasa"/>
                <a:sym typeface="Rasa"/>
              </a:rPr>
              <a:t>signify</a:t>
            </a:r>
            <a:r>
              <a:rPr b="0" lang="en-US" sz="3200" strike="noStrike">
                <a:latin typeface="Arial"/>
                <a:ea typeface="Arial"/>
                <a:cs typeface="Arial"/>
                <a:sym typeface="Arial"/>
              </a:rPr>
              <a:t> &amp; </a:t>
            </a:r>
            <a:r>
              <a:rPr b="0" lang="en-US" sz="3200" u="sng" strike="noStrike">
                <a:latin typeface="Rasa"/>
                <a:ea typeface="Rasa"/>
                <a:cs typeface="Rasa"/>
                <a:sym typeface="Rasa"/>
              </a:rPr>
              <a:t>minisign</a:t>
            </a:r>
            <a:r>
              <a:rPr b="0" lang="en-US" sz="3200" strike="noStrike">
                <a:latin typeface="Arial"/>
                <a:ea typeface="Arial"/>
                <a:cs typeface="Arial"/>
                <a:sym typeface="Arial"/>
              </a:rPr>
              <a:t> </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uses ED25519</a:t>
            </a:r>
            <a:endParaRPr b="0" i="0" sz="28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The Update Framework (TUF) provides Notary service</a:t>
            </a:r>
            <a:endParaRPr b="0" sz="3200" strike="noStrike">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9"/>
          <p:cNvPicPr preferRelativeResize="0"/>
          <p:nvPr/>
        </p:nvPicPr>
        <p:blipFill rotWithShape="1">
          <a:blip r:embed="rId3">
            <a:alphaModFix/>
          </a:blip>
          <a:srcRect b="0" l="0" r="0" t="0"/>
          <a:stretch/>
        </p:blipFill>
        <p:spPr>
          <a:xfrm>
            <a:off x="3846960" y="5468760"/>
            <a:ext cx="1639440" cy="2091240"/>
          </a:xfrm>
          <a:prstGeom prst="rect">
            <a:avLst/>
          </a:prstGeom>
          <a:noFill/>
          <a:ln>
            <a:noFill/>
          </a:ln>
        </p:spPr>
      </p:pic>
      <p:sp>
        <p:nvSpPr>
          <p:cNvPr id="170" name="Google Shape;170;p29"/>
          <p:cNvSpPr txBox="1"/>
          <p:nvPr/>
        </p:nvSpPr>
        <p:spPr>
          <a:xfrm>
            <a:off x="504000" y="301320"/>
            <a:ext cx="818280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US" sz="4400" strike="noStrike">
                <a:latin typeface="Arial"/>
                <a:ea typeface="Arial"/>
                <a:cs typeface="Arial"/>
                <a:sym typeface="Arial"/>
              </a:rPr>
              <a:t>Eras of Cryptology? </a:t>
            </a:r>
            <a:endParaRPr b="0" sz="4400" strike="noStrike">
              <a:latin typeface="Lucida Sans"/>
              <a:ea typeface="Lucida Sans"/>
              <a:cs typeface="Lucida Sans"/>
              <a:sym typeface="Lucida Sans"/>
            </a:endParaRPr>
          </a:p>
        </p:txBody>
      </p:sp>
      <p:sp>
        <p:nvSpPr>
          <p:cNvPr id="171" name="Google Shape;171;p29"/>
          <p:cNvSpPr txBox="1"/>
          <p:nvPr/>
        </p:nvSpPr>
        <p:spPr>
          <a:xfrm>
            <a:off x="504000" y="1769040"/>
            <a:ext cx="4426920" cy="56376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rPr b="0" lang="en-US" sz="3200" strike="noStrike">
                <a:latin typeface="Arial"/>
                <a:ea typeface="Arial"/>
                <a:cs typeface="Arial"/>
                <a:sym typeface="Arial"/>
              </a:rPr>
              <a:t>The Eras of Cryptology – </a:t>
            </a:r>
            <a:r>
              <a:rPr b="0" i="1" lang="en-US" sz="3200" strike="noStrike">
                <a:latin typeface="Arial"/>
                <a:ea typeface="Arial"/>
                <a:cs typeface="Arial"/>
                <a:sym typeface="Arial"/>
              </a:rPr>
              <a:t>analagous to Typography</a:t>
            </a:r>
            <a:r>
              <a:rPr b="0" lang="en-US" sz="3200" strike="noStrike">
                <a:latin typeface="Arial"/>
                <a:ea typeface="Arial"/>
                <a:cs typeface="Arial"/>
                <a:sym typeface="Arial"/>
              </a:rPr>
              <a:t>? </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a:t>
            </a:r>
            <a:r>
              <a:rPr b="0" lang="en-US" sz="4400" strike="noStrike">
                <a:latin typeface="Arial"/>
                <a:ea typeface="Arial"/>
                <a:cs typeface="Arial"/>
                <a:sym typeface="Arial"/>
              </a:rPr>
              <a:t>Classical</a:t>
            </a:r>
            <a:r>
              <a:rPr b="0" lang="en-US" sz="3200" strike="noStrike">
                <a:latin typeface="Arial"/>
                <a:ea typeface="Arial"/>
                <a:cs typeface="Arial"/>
                <a:sym typeface="Arial"/>
              </a:rPr>
              <a:t>” - (hand-ciphers, code-books) 25BCE - 1935</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Caesar; Vigenère; Wheatstone-Playfair; </a:t>
            </a:r>
            <a:r>
              <a:rPr b="0" i="1" lang="en-US" sz="2800" u="none" cap="none" strike="noStrike">
                <a:latin typeface="Arial"/>
                <a:ea typeface="Arial"/>
                <a:cs typeface="Arial"/>
                <a:sym typeface="Arial"/>
              </a:rPr>
              <a:t>etc</a:t>
            </a:r>
            <a:r>
              <a:rPr b="0" i="0" lang="en-US" sz="2800" u="none" cap="none" strike="noStrike">
                <a:latin typeface="Arial"/>
                <a:ea typeface="Arial"/>
                <a:cs typeface="Arial"/>
                <a:sym typeface="Arial"/>
              </a:rPr>
              <a:t>.</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Magic Decoder Ring, Jefferson-Bazeries, </a:t>
            </a:r>
            <a:r>
              <a:rPr b="0" i="1" lang="en-US" sz="2800" u="none" cap="none" strike="noStrike">
                <a:latin typeface="Arial"/>
                <a:ea typeface="Arial"/>
                <a:cs typeface="Arial"/>
                <a:sym typeface="Arial"/>
              </a:rPr>
              <a:t>etc</a:t>
            </a:r>
            <a:r>
              <a:rPr b="0" i="0" lang="en-US" sz="2800" u="none" cap="none" strike="noStrike">
                <a:latin typeface="Arial"/>
                <a:ea typeface="Arial"/>
                <a:cs typeface="Arial"/>
                <a:sym typeface="Arial"/>
              </a:rPr>
              <a:t> (M-94, M-138-A)</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Basically obsolete by 1900, used anyway in WW1 and even WW2 (tactical).</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Computers just make it more obsolete.</a:t>
            </a:r>
            <a:endParaRPr b="0" i="0" sz="28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a:t>
            </a:r>
            <a:r>
              <a:rPr b="1" lang="en-US" sz="4000" strike="noStrike">
                <a:latin typeface="Arial"/>
                <a:ea typeface="Arial"/>
                <a:cs typeface="Arial"/>
                <a:sym typeface="Arial"/>
              </a:rPr>
              <a:t>Transitional</a:t>
            </a:r>
            <a:r>
              <a:rPr b="0" lang="en-US" sz="3200" strike="noStrike">
                <a:latin typeface="Arial"/>
                <a:ea typeface="Arial"/>
                <a:cs typeface="Arial"/>
                <a:sym typeface="Arial"/>
              </a:rPr>
              <a:t>” (</a:t>
            </a:r>
            <a:r>
              <a:rPr b="0" i="1" lang="en-US" sz="3200" strike="noStrike">
                <a:latin typeface="Arial"/>
                <a:ea typeface="Arial"/>
                <a:cs typeface="Arial"/>
                <a:sym typeface="Arial"/>
              </a:rPr>
              <a:t>see right</a:t>
            </a:r>
            <a:r>
              <a:rPr b="0" lang="en-US" sz="3200" strike="noStrike">
                <a:latin typeface="Arial"/>
                <a:ea typeface="Arial"/>
                <a:cs typeface="Arial"/>
                <a:sym typeface="Arial"/>
              </a:rPr>
              <a:t>) 1935-1975</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Whatever it is, “Transitional” is </a:t>
            </a:r>
            <a:r>
              <a:rPr b="0" i="1" lang="en-US" sz="2800" u="none" cap="none" strike="noStrike">
                <a:latin typeface="Arial"/>
                <a:ea typeface="Arial"/>
                <a:cs typeface="Arial"/>
                <a:sym typeface="Arial"/>
              </a:rPr>
              <a:t>always </a:t>
            </a:r>
            <a:r>
              <a:rPr b="0" i="0" lang="en-US" sz="2800" u="none" cap="none" strike="noStrike">
                <a:latin typeface="Arial"/>
                <a:ea typeface="Arial"/>
                <a:cs typeface="Arial"/>
                <a:sym typeface="Arial"/>
              </a:rPr>
              <a:t>whatever </a:t>
            </a:r>
            <a:br>
              <a:rPr b="0" i="0" lang="en-US" sz="1800" u="none" cap="none" strike="noStrike"/>
            </a:br>
            <a:r>
              <a:rPr b="0" i="0" lang="en-US" sz="2800" u="none" cap="none" strike="noStrike">
                <a:latin typeface="Arial"/>
                <a:ea typeface="Arial"/>
                <a:cs typeface="Arial"/>
                <a:sym typeface="Arial"/>
              </a:rPr>
              <a:t>is between Classical &amp; Modern is </a:t>
            </a:r>
            <a:r>
              <a:rPr b="0" i="1" lang="en-US" sz="2800" u="none" cap="none" strike="noStrike">
                <a:latin typeface="Arial"/>
                <a:ea typeface="Arial"/>
                <a:cs typeface="Arial"/>
                <a:sym typeface="Arial"/>
              </a:rPr>
              <a:t>named </a:t>
            </a:r>
            <a:r>
              <a:rPr b="0" i="0" lang="en-US" sz="2800" u="none" cap="none" strike="noStrike">
                <a:latin typeface="Arial"/>
                <a:ea typeface="Arial"/>
                <a:cs typeface="Arial"/>
                <a:sym typeface="Arial"/>
              </a:rPr>
              <a:t>!</a:t>
            </a:r>
            <a:endParaRPr b="0" i="0" sz="28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a:t>
            </a:r>
            <a:r>
              <a:rPr b="1" lang="en-US" sz="4400" strike="noStrike">
                <a:latin typeface="Old Standard TT"/>
                <a:ea typeface="Old Standard TT"/>
                <a:cs typeface="Old Standard TT"/>
                <a:sym typeface="Old Standard TT"/>
              </a:rPr>
              <a:t>Modern</a:t>
            </a:r>
            <a:r>
              <a:rPr b="0" lang="en-US" sz="3200" strike="noStrike">
                <a:latin typeface="Arial"/>
                <a:ea typeface="Arial"/>
                <a:cs typeface="Arial"/>
                <a:sym typeface="Arial"/>
              </a:rPr>
              <a:t>” - (stored-program computers) 1975-2025</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Software/Firmware. COTS processors. Run anywhere.</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Block ciphers (Fiestel structure) – DES, AES, ...</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Stream ciphers – RC4, Bluetooth, ...</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Public-key, key negotiation, PKI Signatures (RSA, PGP,DH, EC, PKCS,</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These are Modern but </a:t>
            </a:r>
            <a:r>
              <a:rPr b="0" i="1" lang="en-US" sz="2800" u="none" cap="none" strike="noStrike">
                <a:latin typeface="Arial"/>
                <a:ea typeface="Arial"/>
                <a:cs typeface="Arial"/>
                <a:sym typeface="Arial"/>
              </a:rPr>
              <a:t>pre-Quantum</a:t>
            </a:r>
            <a:r>
              <a:rPr b="0" i="0" lang="en-US" sz="2800" u="none" cap="none" strike="noStrike">
                <a:latin typeface="Arial"/>
                <a:ea typeface="Arial"/>
                <a:cs typeface="Arial"/>
                <a:sym typeface="Arial"/>
              </a:rPr>
              <a:t> …</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700"/>
              <a:buFont typeface="Noto Sans Symbols"/>
              <a:buChar char="−"/>
            </a:pPr>
            <a:r>
              <a:rPr b="0" i="0" lang="en-US" sz="3600" u="none" cap="none" strike="noStrike">
                <a:solidFill>
                  <a:srgbClr val="FF3300"/>
                </a:solidFill>
                <a:latin typeface="Arial"/>
                <a:ea typeface="Arial"/>
                <a:cs typeface="Arial"/>
                <a:sym typeface="Arial"/>
              </a:rPr>
              <a:t>⇦</a:t>
            </a:r>
            <a:r>
              <a:rPr b="0" i="1" lang="en-US" sz="3600" u="none" cap="none" strike="noStrike">
                <a:solidFill>
                  <a:srgbClr val="FF3300"/>
                </a:solidFill>
                <a:latin typeface="Arial"/>
                <a:ea typeface="Arial"/>
                <a:cs typeface="Arial"/>
                <a:sym typeface="Arial"/>
              </a:rPr>
              <a:t>You are here</a:t>
            </a:r>
            <a:endParaRPr b="0" i="0" sz="36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a:t>
            </a:r>
            <a:r>
              <a:rPr b="0" lang="en-US" sz="4000" strike="noStrike">
                <a:latin typeface="Arial"/>
                <a:ea typeface="Arial"/>
                <a:cs typeface="Arial"/>
                <a:sym typeface="Arial"/>
              </a:rPr>
              <a:t>Post-Quantum</a:t>
            </a:r>
            <a:r>
              <a:rPr b="0" lang="en-US" sz="3200" strike="noStrike">
                <a:latin typeface="Arial"/>
                <a:ea typeface="Arial"/>
                <a:cs typeface="Arial"/>
                <a:sym typeface="Arial"/>
              </a:rPr>
              <a:t>”  (???) 2025-????</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Less weird name than ironic “</a:t>
            </a:r>
            <a:r>
              <a:rPr b="0" i="1" lang="en-US" sz="2800" u="none" cap="none" strike="noStrike">
                <a:latin typeface="Arial"/>
                <a:ea typeface="Arial"/>
                <a:cs typeface="Arial"/>
                <a:sym typeface="Arial"/>
              </a:rPr>
              <a:t>Post-Modern</a:t>
            </a:r>
            <a:r>
              <a:rPr b="0" i="0" lang="en-US" sz="2800" u="none" cap="none" strike="noStrike">
                <a:latin typeface="Arial"/>
                <a:ea typeface="Arial"/>
                <a:cs typeface="Arial"/>
                <a:sym typeface="Arial"/>
              </a:rPr>
              <a:t>” </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What-ever’s next </a:t>
            </a:r>
            <a:br>
              <a:rPr b="0" i="0" lang="en-US" sz="1800" u="none" cap="none" strike="noStrike"/>
            </a:br>
            <a:r>
              <a:rPr b="0" i="0" lang="en-US" sz="2800" u="none" cap="none" strike="noStrike">
                <a:latin typeface="Arial"/>
                <a:ea typeface="Arial"/>
                <a:cs typeface="Arial"/>
                <a:sym typeface="Arial"/>
              </a:rPr>
              <a:t>… just in case Quantum Computing works …</a:t>
            </a:r>
            <a:endParaRPr b="0" i="0" sz="2800" u="none" cap="none" strike="noStrike">
              <a:latin typeface="Arial"/>
              <a:ea typeface="Arial"/>
              <a:cs typeface="Arial"/>
              <a:sym typeface="Arial"/>
            </a:endParaRPr>
          </a:p>
          <a:p>
            <a:pPr indent="-207989" lvl="2" marL="1296000" marR="0" rtl="0" algn="l">
              <a:spcBef>
                <a:spcPts val="850"/>
              </a:spcBef>
              <a:spcAft>
                <a:spcPts val="0"/>
              </a:spcAft>
              <a:buClr>
                <a:srgbClr val="000000"/>
              </a:buClr>
              <a:buSzPts val="1260"/>
              <a:buFont typeface="Noto Sans Symbols"/>
              <a:buNone/>
            </a:pPr>
            <a:r>
              <a:t/>
            </a:r>
            <a:endParaRPr b="0" i="0" sz="2800" u="none" cap="none" strike="noStrike">
              <a:latin typeface="Arial"/>
              <a:ea typeface="Arial"/>
              <a:cs typeface="Arial"/>
              <a:sym typeface="Arial"/>
            </a:endParaRPr>
          </a:p>
          <a:p>
            <a:pPr indent="0" lvl="0" marL="0" marR="0" rtl="0" algn="l">
              <a:spcBef>
                <a:spcPts val="0"/>
              </a:spcBef>
              <a:spcAft>
                <a:spcPts val="0"/>
              </a:spcAft>
              <a:buNone/>
            </a:pPr>
            <a:r>
              <a:t/>
            </a:r>
            <a:endParaRPr b="0" sz="2800" strike="noStrike">
              <a:latin typeface="Arial"/>
              <a:ea typeface="Arial"/>
              <a:cs typeface="Arial"/>
              <a:sym typeface="Arial"/>
            </a:endParaRPr>
          </a:p>
        </p:txBody>
      </p:sp>
      <p:sp>
        <p:nvSpPr>
          <p:cNvPr id="172" name="Google Shape;172;p29"/>
          <p:cNvSpPr txBox="1"/>
          <p:nvPr/>
        </p:nvSpPr>
        <p:spPr>
          <a:xfrm>
            <a:off x="5152680" y="1563480"/>
            <a:ext cx="4265640" cy="5660280"/>
          </a:xfrm>
          <a:prstGeom prst="rect">
            <a:avLst/>
          </a:prstGeom>
          <a:solidFill>
            <a:srgbClr val="FFFFFF">
              <a:alpha val="49803"/>
            </a:srgbClr>
          </a:solidFill>
          <a:ln>
            <a:noFill/>
          </a:ln>
        </p:spPr>
        <p:txBody>
          <a:bodyPr anchorCtr="0" anchor="t" bIns="0" lIns="0" spcFirstLastPara="1" rIns="0" wrap="square" tIns="0">
            <a:normAutofit/>
          </a:bodyPr>
          <a:lstStyle/>
          <a:p>
            <a:pPr indent="0" lvl="0" marL="0" marR="0" rtl="0" algn="l">
              <a:spcBef>
                <a:spcPts val="0"/>
              </a:spcBef>
              <a:spcAft>
                <a:spcPts val="0"/>
              </a:spcAft>
              <a:buNone/>
            </a:pPr>
            <a:r>
              <a:rPr b="0" i="1" lang="en-US" sz="3200" strike="noStrike">
                <a:latin typeface="Arial"/>
                <a:ea typeface="Arial"/>
                <a:cs typeface="Arial"/>
                <a:sym typeface="Arial"/>
              </a:rPr>
              <a:t>So … What came between </a:t>
            </a:r>
            <a:r>
              <a:rPr b="0" lang="en-US" sz="4400" strike="noStrike">
                <a:latin typeface="Arial"/>
                <a:ea typeface="Arial"/>
                <a:cs typeface="Arial"/>
                <a:sym typeface="Arial"/>
              </a:rPr>
              <a:t>Classical</a:t>
            </a:r>
            <a:r>
              <a:rPr b="0" lang="en-US" sz="3200" strike="noStrike">
                <a:latin typeface="Arial"/>
                <a:ea typeface="Arial"/>
                <a:cs typeface="Arial"/>
                <a:sym typeface="Arial"/>
              </a:rPr>
              <a:t> </a:t>
            </a:r>
            <a:r>
              <a:rPr b="0" i="1" lang="en-US" sz="3200" strike="noStrike">
                <a:latin typeface="Arial"/>
                <a:ea typeface="Arial"/>
                <a:cs typeface="Arial"/>
                <a:sym typeface="Arial"/>
              </a:rPr>
              <a:t>&amp; </a:t>
            </a:r>
            <a:r>
              <a:rPr b="0" lang="en-US" sz="4400" strike="noStrike">
                <a:latin typeface="Old Standard TT"/>
                <a:ea typeface="Old Standard TT"/>
                <a:cs typeface="Old Standard TT"/>
                <a:sym typeface="Old Standard TT"/>
              </a:rPr>
              <a:t>Modern</a:t>
            </a:r>
            <a:r>
              <a:rPr b="0" i="1" lang="en-US" sz="3200" strike="noStrike">
                <a:latin typeface="Arial"/>
                <a:ea typeface="Arial"/>
                <a:cs typeface="Arial"/>
                <a:sym typeface="Arial"/>
              </a:rPr>
              <a:t>? </a:t>
            </a:r>
            <a:endParaRPr b="0" sz="3200" strike="noStrike">
              <a:latin typeface="Arial"/>
              <a:ea typeface="Arial"/>
              <a:cs typeface="Arial"/>
              <a:sym typeface="Arial"/>
            </a:endParaRPr>
          </a:p>
          <a:p>
            <a:pPr indent="0" lvl="0" marL="0" marR="0" rtl="0" algn="l">
              <a:spcBef>
                <a:spcPts val="0"/>
              </a:spcBef>
              <a:spcAft>
                <a:spcPts val="0"/>
              </a:spcAft>
              <a:buNone/>
            </a:pPr>
            <a:r>
              <a:rPr b="0" lang="en-US" sz="3200" strike="noStrike">
                <a:latin typeface="Arial"/>
                <a:ea typeface="Arial"/>
                <a:cs typeface="Arial"/>
                <a:sym typeface="Arial"/>
              </a:rPr>
              <a:t>“</a:t>
            </a:r>
            <a:r>
              <a:rPr b="0" lang="en-US" sz="4000" strike="noStrike">
                <a:latin typeface="Arial"/>
                <a:ea typeface="Arial"/>
                <a:cs typeface="Arial"/>
                <a:sym typeface="Arial"/>
              </a:rPr>
              <a:t>Transitional</a:t>
            </a:r>
            <a:r>
              <a:rPr b="0" lang="en-US" sz="3200" strike="noStrike">
                <a:latin typeface="Arial"/>
                <a:ea typeface="Arial"/>
                <a:cs typeface="Arial"/>
                <a:sym typeface="Arial"/>
              </a:rPr>
              <a:t>” (e.g. in WW2 and “Cold War”) 1935-1975</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(nearly) All broken during WW2, but kept classified </a:t>
            </a:r>
            <a:br>
              <a:rPr b="0" i="0" lang="en-US" sz="1800" u="none" cap="none" strike="noStrike"/>
            </a:br>
            <a:r>
              <a:rPr b="0" i="0" lang="en-US" sz="2800" u="none" cap="none" strike="noStrike">
                <a:latin typeface="Arial"/>
                <a:ea typeface="Arial"/>
                <a:cs typeface="Arial"/>
                <a:sym typeface="Arial"/>
              </a:rPr>
              <a:t>… so surplus resold after the war ...</a:t>
            </a:r>
            <a:endParaRPr b="0" i="0" sz="28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Mechanical </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add clockwork to a decoder ring (1890s+), </a:t>
            </a:r>
            <a:r>
              <a:rPr b="0" i="1" lang="en-US" sz="2800" u="none" cap="none" strike="noStrike">
                <a:latin typeface="Arial"/>
                <a:ea typeface="Arial"/>
                <a:cs typeface="Arial"/>
                <a:sym typeface="Arial"/>
              </a:rPr>
              <a:t>junk</a:t>
            </a:r>
            <a:r>
              <a:rPr b="0" i="0" lang="en-US" sz="2800" u="none" cap="none" strike="noStrike">
                <a:latin typeface="Arial"/>
                <a:ea typeface="Arial"/>
                <a:cs typeface="Arial"/>
                <a:sym typeface="Arial"/>
              </a:rPr>
              <a:t>.</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1" i="0" lang="en-US" sz="2800" u="none" cap="none" strike="noStrike">
                <a:latin typeface="Arial"/>
                <a:ea typeface="Arial"/>
                <a:cs typeface="Arial"/>
                <a:sym typeface="Arial"/>
              </a:rPr>
              <a:t>Hagelin</a:t>
            </a:r>
            <a:r>
              <a:rPr b="0" i="0" lang="en-US" sz="2800" u="none" cap="none" strike="noStrike">
                <a:latin typeface="Arial"/>
                <a:ea typeface="Arial"/>
                <a:cs typeface="Arial"/>
                <a:sym typeface="Arial"/>
              </a:rPr>
              <a:t>/Crypto-AG – C-35/C-36/C-38=</a:t>
            </a:r>
            <a:r>
              <a:rPr b="1" i="0" lang="en-US" sz="2800" u="none" cap="none" strike="noStrike">
                <a:latin typeface="Arial"/>
                <a:ea typeface="Arial"/>
                <a:cs typeface="Arial"/>
                <a:sym typeface="Arial"/>
              </a:rPr>
              <a:t>M209</a:t>
            </a:r>
            <a:br>
              <a:rPr b="0" i="0" lang="en-US" sz="1800" u="none" cap="none" strike="noStrike"/>
            </a:br>
            <a:r>
              <a:rPr b="0" i="0" lang="en-US" sz="2800" u="none" cap="none" strike="noStrike">
                <a:latin typeface="Arial"/>
                <a:ea typeface="Arial"/>
                <a:cs typeface="Arial"/>
                <a:sym typeface="Arial"/>
              </a:rPr>
              <a:t>“Pin&amp;Lug” mechanical adding-machine pRNG stream additive.</a:t>
            </a:r>
            <a:endParaRPr b="0" i="0" sz="28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Electromechanical rotors or pin-wheels</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combine periods to get very long sequences; </a:t>
            </a:r>
            <a:br>
              <a:rPr b="0" i="0" lang="en-US" sz="1800" u="none" cap="none" strike="noStrike"/>
            </a:br>
            <a:r>
              <a:rPr b="0" i="0" lang="en-US" sz="2800" u="none" cap="none" strike="noStrike">
                <a:latin typeface="Arial"/>
                <a:ea typeface="Arial"/>
                <a:cs typeface="Arial"/>
                <a:sym typeface="Arial"/>
              </a:rPr>
              <a:t>keys&amp;lamps or teleprinters</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1" i="0" lang="en-US" sz="2800" u="none" cap="none" strike="noStrike">
                <a:latin typeface="Arial"/>
                <a:ea typeface="Arial"/>
                <a:cs typeface="Arial"/>
                <a:sym typeface="Arial"/>
              </a:rPr>
              <a:t>Enigma</a:t>
            </a:r>
            <a:r>
              <a:rPr b="0" i="0" lang="en-US" sz="2800" u="none" cap="none" strike="noStrike">
                <a:latin typeface="Arial"/>
                <a:ea typeface="Arial"/>
                <a:cs typeface="Arial"/>
                <a:sym typeface="Arial"/>
              </a:rPr>
              <a:t> – Scrambling electrical rotors, substitution, manual transcription – earliest successful, 1930-ish!</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Tunny/Sturgeon/ABA/... -  Scrambling pinwheels for 5-bit TTY current loop pulses; first on-line teleprinter !</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1" i="0" lang="en-US" sz="2800" u="none" cap="none" strike="noStrike">
                <a:latin typeface="Arial"/>
                <a:ea typeface="Arial"/>
                <a:cs typeface="Arial"/>
                <a:sym typeface="Arial"/>
              </a:rPr>
              <a:t>Reinjection Rotors </a:t>
            </a:r>
            <a:r>
              <a:rPr b="0" i="0" lang="en-US" sz="2800" u="none" cap="none" strike="noStrike">
                <a:latin typeface="Arial"/>
                <a:ea typeface="Arial"/>
                <a:cs typeface="Arial"/>
                <a:sym typeface="Arial"/>
              </a:rPr>
              <a:t>KL-7, HX-63, ...</a:t>
            </a:r>
            <a:endParaRPr b="0" i="0" sz="28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Analog Electronic Scramblers (fax, voice) – </a:t>
            </a:r>
            <a:r>
              <a:rPr b="0" i="1" lang="en-US" sz="3200" strike="noStrike">
                <a:latin typeface="Arial"/>
                <a:ea typeface="Arial"/>
                <a:cs typeface="Arial"/>
                <a:sym typeface="Arial"/>
              </a:rPr>
              <a:t>FDR’s hotline</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1" lang="en-US" sz="3200" strike="noStrike">
                <a:latin typeface="Arial"/>
                <a:ea typeface="Arial"/>
                <a:cs typeface="Arial"/>
                <a:sym typeface="Arial"/>
              </a:rPr>
              <a:t>Bespoke Digital Hardware</a:t>
            </a:r>
            <a:r>
              <a:rPr b="0" lang="en-US" sz="3200" strike="noStrike">
                <a:latin typeface="Arial"/>
                <a:ea typeface="Arial"/>
                <a:cs typeface="Arial"/>
                <a:sym typeface="Arial"/>
              </a:rPr>
              <a:t> (1965-1980?)  </a:t>
            </a:r>
            <a:endParaRPr b="0" sz="3200" strike="noStrike">
              <a:latin typeface="Arial"/>
              <a:ea typeface="Arial"/>
              <a:cs typeface="Arial"/>
              <a:sym typeface="Arial"/>
            </a:endParaRPr>
          </a:p>
          <a:p>
            <a:pPr indent="-287999" lvl="2" marL="1296000" marR="0" rtl="0" algn="l">
              <a:spcBef>
                <a:spcPts val="850"/>
              </a:spcBef>
              <a:spcAft>
                <a:spcPts val="0"/>
              </a:spcAft>
              <a:buClr>
                <a:srgbClr val="000000"/>
              </a:buClr>
              <a:buSzPts val="1080"/>
              <a:buFont typeface="Noto Sans Symbols"/>
              <a:buChar char="●"/>
            </a:pPr>
            <a:r>
              <a:rPr b="0" i="0" lang="en-US" sz="2400" u="none" cap="none" strike="noStrike">
                <a:latin typeface="Arial"/>
                <a:ea typeface="Arial"/>
                <a:cs typeface="Arial"/>
                <a:sym typeface="Arial"/>
              </a:rPr>
              <a:t>Direct precursors of Modern Stream ciphers, </a:t>
            </a:r>
            <a:br>
              <a:rPr b="0" i="0" lang="en-US" sz="1800" u="none" cap="none" strike="noStrike"/>
            </a:br>
            <a:r>
              <a:rPr b="0" i="0" lang="en-US" sz="2400" u="none" cap="none" strike="noStrike">
                <a:latin typeface="Arial"/>
                <a:ea typeface="Arial"/>
                <a:cs typeface="Arial"/>
                <a:sym typeface="Arial"/>
              </a:rPr>
              <a:t>successors of FISH etc.</a:t>
            </a:r>
            <a:endParaRPr b="0" i="0" sz="2400" u="none" cap="none" strike="noStrike">
              <a:latin typeface="Arial"/>
              <a:ea typeface="Arial"/>
              <a:cs typeface="Arial"/>
              <a:sym typeface="Arial"/>
            </a:endParaRPr>
          </a:p>
          <a:p>
            <a:pPr indent="-287999" lvl="2" marL="1296000" marR="0" rtl="0" algn="l">
              <a:spcBef>
                <a:spcPts val="850"/>
              </a:spcBef>
              <a:spcAft>
                <a:spcPts val="0"/>
              </a:spcAft>
              <a:buClr>
                <a:srgbClr val="000000"/>
              </a:buClr>
              <a:buSzPts val="1080"/>
              <a:buFont typeface="Noto Sans Symbols"/>
              <a:buChar char="●"/>
            </a:pPr>
            <a:r>
              <a:rPr b="0" i="0" lang="en-US" sz="2400" u="none" cap="none" strike="noStrike">
                <a:latin typeface="Arial"/>
                <a:ea typeface="Arial"/>
                <a:cs typeface="Arial"/>
                <a:sym typeface="Arial"/>
              </a:rPr>
              <a:t>Still in use in much of world until mid 1990s or later </a:t>
            </a:r>
            <a:br>
              <a:rPr b="0" i="0" lang="en-US" sz="1800" u="none" cap="none" strike="noStrike"/>
            </a:br>
            <a:r>
              <a:rPr b="0" i="0" lang="en-US" sz="2400" u="none" cap="none" strike="noStrike">
                <a:latin typeface="Arial"/>
                <a:ea typeface="Arial"/>
                <a:cs typeface="Arial"/>
                <a:sym typeface="Arial"/>
              </a:rPr>
              <a:t>due to US Export Controls on Modern cryptography.</a:t>
            </a:r>
            <a:endParaRPr b="0" i="0" sz="24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 </a:t>
            </a:r>
            <a:endParaRPr b="0" sz="3200" strike="noStrike">
              <a:latin typeface="Arial"/>
              <a:ea typeface="Arial"/>
              <a:cs typeface="Arial"/>
              <a:sym typeface="Arial"/>
            </a:endParaRPr>
          </a:p>
        </p:txBody>
      </p:sp>
      <p:sp>
        <p:nvSpPr>
          <p:cNvPr id="173" name="Google Shape;173;p29"/>
          <p:cNvSpPr txBox="1"/>
          <p:nvPr/>
        </p:nvSpPr>
        <p:spPr>
          <a:xfrm>
            <a:off x="4957200" y="3661200"/>
            <a:ext cx="180720" cy="4273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9"/>
          <p:cNvSpPr txBox="1"/>
          <p:nvPr/>
        </p:nvSpPr>
        <p:spPr>
          <a:xfrm>
            <a:off x="4957200" y="3661200"/>
            <a:ext cx="180720" cy="4273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9"/>
          <p:cNvSpPr txBox="1"/>
          <p:nvPr/>
        </p:nvSpPr>
        <p:spPr>
          <a:xfrm>
            <a:off x="5303520" y="6940800"/>
            <a:ext cx="4297680" cy="61920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None/>
            </a:pPr>
            <a:r>
              <a:rPr b="0" lang="en-US" sz="2400" strike="noStrike">
                <a:solidFill>
                  <a:srgbClr val="CE181E"/>
                </a:solidFill>
                <a:latin typeface="Arial"/>
                <a:ea typeface="Arial"/>
                <a:cs typeface="Arial"/>
                <a:sym typeface="Arial"/>
              </a:rPr>
              <a:t>2020 rerun … updated</a:t>
            </a:r>
            <a:endParaRPr b="0" sz="2400" strike="noStrike">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30"/>
          <p:cNvPicPr preferRelativeResize="0"/>
          <p:nvPr/>
        </p:nvPicPr>
        <p:blipFill rotWithShape="1">
          <a:blip r:embed="rId3">
            <a:alphaModFix/>
          </a:blip>
          <a:srcRect b="0" l="0" r="0" t="0"/>
          <a:stretch/>
        </p:blipFill>
        <p:spPr>
          <a:xfrm>
            <a:off x="7772400" y="5468760"/>
            <a:ext cx="2257200" cy="2091240"/>
          </a:xfrm>
          <a:prstGeom prst="rect">
            <a:avLst/>
          </a:prstGeom>
          <a:noFill/>
          <a:ln>
            <a:noFill/>
          </a:ln>
        </p:spPr>
      </p:pic>
      <p:sp>
        <p:nvSpPr>
          <p:cNvPr id="181" name="Google Shape;181;p30"/>
          <p:cNvSpPr txBox="1"/>
          <p:nvPr/>
        </p:nvSpPr>
        <p:spPr>
          <a:xfrm>
            <a:off x="504000" y="301320"/>
            <a:ext cx="818280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US" sz="4400" strike="noStrike">
                <a:latin typeface="Arial"/>
                <a:ea typeface="Arial"/>
                <a:cs typeface="Arial"/>
                <a:sym typeface="Arial"/>
              </a:rPr>
              <a:t>Post-Quantum Future</a:t>
            </a:r>
            <a:endParaRPr b="0" sz="4400" strike="noStrike">
              <a:latin typeface="Lucida Sans"/>
              <a:ea typeface="Lucida Sans"/>
              <a:cs typeface="Lucida Sans"/>
              <a:sym typeface="Lucida Sans"/>
            </a:endParaRPr>
          </a:p>
        </p:txBody>
      </p:sp>
      <p:sp>
        <p:nvSpPr>
          <p:cNvPr id="182" name="Google Shape;182;p30"/>
          <p:cNvSpPr txBox="1"/>
          <p:nvPr/>
        </p:nvSpPr>
        <p:spPr>
          <a:xfrm>
            <a:off x="504000" y="1769040"/>
            <a:ext cx="4426920" cy="536328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rPr b="0" lang="en-US" sz="4400" strike="noStrike">
                <a:latin typeface="Arial"/>
                <a:ea typeface="Arial"/>
                <a:cs typeface="Arial"/>
                <a:sym typeface="Arial"/>
              </a:rPr>
              <a:t>“Post-Quantum Cryptography”</a:t>
            </a:r>
            <a:endParaRPr b="0" sz="44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Not about Quantum </a:t>
            </a:r>
            <a:r>
              <a:rPr b="0" lang="en-US" sz="3200" u="sng" strike="noStrike">
                <a:latin typeface="Arial"/>
                <a:ea typeface="Arial"/>
                <a:cs typeface="Arial"/>
                <a:sym typeface="Arial"/>
              </a:rPr>
              <a:t>en</a:t>
            </a:r>
            <a:r>
              <a:rPr b="0" lang="en-US" sz="3200" strike="noStrike">
                <a:latin typeface="Arial"/>
                <a:ea typeface="Arial"/>
                <a:cs typeface="Arial"/>
                <a:sym typeface="Arial"/>
              </a:rPr>
              <a:t>ciphering (mostly)</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Practical engineering of Quantum Computing remains ! </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But still concern since algorithms exist if the hardware exists.</a:t>
            </a:r>
            <a:endParaRPr b="0" i="0" sz="28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Goal: algorithms that resist Quantum cryptanalysis, in case that ever works.</a:t>
            </a:r>
            <a:endParaRPr b="0" sz="3200" strike="noStrike">
              <a:latin typeface="Arial"/>
              <a:ea typeface="Arial"/>
              <a:cs typeface="Arial"/>
              <a:sym typeface="Arial"/>
            </a:endParaRPr>
          </a:p>
          <a:p>
            <a:pPr indent="0" lvl="0" marL="0" marR="0" rtl="0" algn="l">
              <a:spcBef>
                <a:spcPts val="0"/>
              </a:spcBef>
              <a:spcAft>
                <a:spcPts val="0"/>
              </a:spcAft>
              <a:buNone/>
            </a:pPr>
            <a:r>
              <a:rPr b="0" lang="en-US" sz="3200" strike="noStrike">
                <a:latin typeface="Arial"/>
                <a:ea typeface="Arial"/>
                <a:cs typeface="Arial"/>
                <a:sym typeface="Arial"/>
              </a:rPr>
              <a:t>NIST's Post-Quantum Cryptography competition continues</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July </a:t>
            </a:r>
            <a:r>
              <a:rPr b="1" lang="en-US" sz="3200" strike="noStrike">
                <a:latin typeface="Arial"/>
                <a:ea typeface="Arial"/>
                <a:cs typeface="Arial"/>
                <a:sym typeface="Arial"/>
              </a:rPr>
              <a:t>2020</a:t>
            </a:r>
            <a:r>
              <a:rPr b="0" lang="en-US" sz="3200" strike="noStrike">
                <a:latin typeface="Arial"/>
                <a:ea typeface="Arial"/>
                <a:cs typeface="Arial"/>
                <a:sym typeface="Arial"/>
              </a:rPr>
              <a:t>, NIST </a:t>
            </a:r>
            <a:r>
              <a:rPr b="0" lang="en-US" sz="3200" u="sng" strike="noStrike">
                <a:solidFill>
                  <a:schemeClr val="hlink"/>
                </a:solidFill>
                <a:latin typeface="Arial"/>
                <a:ea typeface="Arial"/>
                <a:cs typeface="Arial"/>
                <a:sym typeface="Arial"/>
                <a:hlinkClick r:id="rId4"/>
              </a:rPr>
              <a:t>selected third-round algorithms</a:t>
            </a:r>
            <a:r>
              <a:rPr b="0" lang="en-US" sz="3200" strike="noStrike">
                <a:latin typeface="Arial"/>
                <a:ea typeface="Arial"/>
                <a:cs typeface="Arial"/>
                <a:sym typeface="Arial"/>
              </a:rPr>
              <a:t> </a:t>
            </a:r>
            <a:br>
              <a:rPr lang="en-US" sz="1800"/>
            </a:br>
            <a:r>
              <a:rPr b="0" lang="en-US" sz="3200" strike="noStrike">
                <a:latin typeface="Arial"/>
                <a:ea typeface="Arial"/>
                <a:cs typeface="Arial"/>
                <a:sym typeface="Arial"/>
              </a:rPr>
              <a:t>“NIST initiated a competition to find and test algorithms for quantum encryption that would resist quantum decryption back in December of 2016. Two rounds of testing have been completed, and an initial group of 69 submissions have been winnowed to 15. These 15 are now in Round Three of the testing process, and it is anticipated that as many as 4 of them will be approved as standards. This news update is intended to bring you up to date on the process.”</a:t>
            </a:r>
            <a:br>
              <a:rPr lang="en-US" sz="1800"/>
            </a:br>
            <a:r>
              <a:rPr b="0" lang="en-US" sz="3200" strike="noStrike">
                <a:latin typeface="Arial"/>
                <a:ea typeface="Arial"/>
                <a:cs typeface="Arial"/>
                <a:sym typeface="Arial"/>
              </a:rPr>
              <a:t>- HPR3147 [</a:t>
            </a:r>
            <a:r>
              <a:rPr b="0" lang="en-US" sz="3200" u="sng" strike="noStrike">
                <a:solidFill>
                  <a:schemeClr val="hlink"/>
                </a:solidFill>
                <a:latin typeface="Arial"/>
                <a:ea typeface="Arial"/>
                <a:cs typeface="Arial"/>
                <a:sym typeface="Arial"/>
                <a:hlinkClick r:id="rId5"/>
              </a:rPr>
              <a:t>archive</a:t>
            </a:r>
            <a:r>
              <a:rPr b="0" lang="en-US" sz="3200" strike="noStrike">
                <a:latin typeface="Arial"/>
                <a:ea typeface="Arial"/>
                <a:cs typeface="Arial"/>
                <a:sym typeface="Arial"/>
              </a:rPr>
              <a:t> audio][</a:t>
            </a:r>
            <a:r>
              <a:rPr b="0" lang="en-US" sz="3200" u="sng" strike="noStrike">
                <a:solidFill>
                  <a:schemeClr val="hlink"/>
                </a:solidFill>
                <a:latin typeface="Arial"/>
                <a:ea typeface="Arial"/>
                <a:cs typeface="Arial"/>
                <a:sym typeface="Arial"/>
                <a:hlinkClick r:id="rId6"/>
              </a:rPr>
              <a:t>HPR</a:t>
            </a:r>
            <a:r>
              <a:rPr b="0" lang="en-US" sz="3200" strike="noStrike">
                <a:latin typeface="Arial"/>
                <a:ea typeface="Arial"/>
                <a:cs typeface="Arial"/>
                <a:sym typeface="Arial"/>
              </a:rPr>
              <a:t>] </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As with prior NIST selections, public cryptanalysis by peer/competitors is culling the herd.  e.g. LEDAcrypt was dropped from 3d round, because its keys are </a:t>
            </a:r>
            <a:r>
              <a:rPr b="0" i="0" lang="en-US" sz="2800" u="sng" cap="none" strike="noStrike">
                <a:solidFill>
                  <a:schemeClr val="hlink"/>
                </a:solidFill>
                <a:latin typeface="Arial"/>
                <a:ea typeface="Arial"/>
                <a:cs typeface="Arial"/>
                <a:sym typeface="Arial"/>
                <a:hlinkClick r:id="rId7"/>
              </a:rPr>
              <a:t>easier to recover</a:t>
            </a:r>
            <a:r>
              <a:rPr b="0" i="0" lang="en-US" sz="2800" u="none" cap="none" strike="noStrike">
                <a:latin typeface="Arial"/>
                <a:ea typeface="Arial"/>
                <a:cs typeface="Arial"/>
                <a:sym typeface="Arial"/>
              </a:rPr>
              <a:t> than they should be. </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Target proposal for public comment 2023-2024</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[Schneier </a:t>
            </a:r>
            <a:r>
              <a:rPr b="0" i="0" lang="en-US" sz="2800" u="sng" cap="none" strike="noStrike">
                <a:solidFill>
                  <a:schemeClr val="hlink"/>
                </a:solidFill>
                <a:latin typeface="Arial"/>
                <a:ea typeface="Arial"/>
                <a:cs typeface="Arial"/>
                <a:sym typeface="Arial"/>
                <a:hlinkClick r:id="rId8"/>
              </a:rPr>
              <a:t>2020.09.08</a:t>
            </a:r>
            <a:r>
              <a:rPr b="0" i="0" lang="en-US" sz="2800" u="none" cap="none" strike="noStrike">
                <a:latin typeface="Arial"/>
                <a:ea typeface="Arial"/>
                <a:cs typeface="Arial"/>
                <a:sym typeface="Arial"/>
              </a:rPr>
              <a:t>] </a:t>
            </a:r>
            <a:br>
              <a:rPr b="0" i="0" lang="en-US" sz="1800" u="none" cap="none" strike="noStrike"/>
            </a:br>
            <a:r>
              <a:rPr b="0" i="0" lang="en-US" sz="2800" u="none" cap="none" strike="noStrike">
                <a:latin typeface="Arial"/>
                <a:ea typeface="Arial"/>
                <a:cs typeface="Arial"/>
                <a:sym typeface="Arial"/>
              </a:rPr>
              <a:t> Daniel Apon of NIST  </a:t>
            </a:r>
            <a:r>
              <a:rPr b="0" i="0" lang="en-US" sz="2800" u="sng" cap="none" strike="noStrike">
                <a:solidFill>
                  <a:schemeClr val="hlink"/>
                </a:solidFill>
                <a:latin typeface="Arial"/>
                <a:ea typeface="Arial"/>
                <a:cs typeface="Arial"/>
                <a:sym typeface="Arial"/>
                <a:hlinkClick r:id="rId9"/>
              </a:rPr>
              <a:t>scribd</a:t>
            </a:r>
            <a:r>
              <a:rPr b="0" i="0" lang="en-US" sz="2800" u="none" cap="none" strike="noStrike">
                <a:latin typeface="Arial"/>
                <a:ea typeface="Arial"/>
                <a:cs typeface="Arial"/>
                <a:sym typeface="Arial"/>
              </a:rPr>
              <a:t> “PQC Overview August 2020” [scribd? </a:t>
            </a:r>
            <a:r>
              <a:rPr b="0" i="1" lang="en-US" sz="2800" u="none" cap="none" strike="noStrike">
                <a:latin typeface="Comic Sans MS"/>
                <a:ea typeface="Comic Sans MS"/>
                <a:cs typeface="Comic Sans MS"/>
                <a:sym typeface="Comic Sans MS"/>
              </a:rPr>
              <a:t>Really</a:t>
            </a:r>
            <a:r>
              <a:rPr b="0" i="0" lang="en-US" sz="2800" u="none" cap="none" strike="noStrike">
                <a:latin typeface="Arial"/>
                <a:ea typeface="Arial"/>
                <a:cs typeface="Arial"/>
                <a:sym typeface="Arial"/>
              </a:rPr>
              <a:t>?][</a:t>
            </a:r>
            <a:r>
              <a:rPr b="0" i="1" lang="en-US" sz="2800" u="sng" cap="none" strike="noStrike">
                <a:solidFill>
                  <a:schemeClr val="hlink"/>
                </a:solidFill>
                <a:latin typeface="Arial"/>
                <a:ea typeface="Arial"/>
                <a:cs typeface="Arial"/>
                <a:sym typeface="Arial"/>
                <a:hlinkClick r:id="rId10"/>
              </a:rPr>
              <a:t>errata</a:t>
            </a:r>
            <a:r>
              <a:rPr b="0" i="0" lang="en-US" sz="2800" u="none" cap="none" strike="noStrike">
                <a:latin typeface="Arial"/>
                <a:ea typeface="Arial"/>
                <a:cs typeface="Arial"/>
                <a:sym typeface="Arial"/>
              </a:rPr>
              <a:t>]</a:t>
            </a:r>
            <a:endParaRPr b="0" i="0" sz="28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Candidates include </a:t>
            </a:r>
            <a:r>
              <a:rPr b="0" lang="en-US" sz="3200" u="sng" strike="noStrike">
                <a:solidFill>
                  <a:schemeClr val="hlink"/>
                </a:solidFill>
                <a:latin typeface="Arial"/>
                <a:ea typeface="Arial"/>
                <a:cs typeface="Arial"/>
                <a:sym typeface="Arial"/>
                <a:hlinkClick r:id="rId11"/>
              </a:rPr>
              <a:t>Dilithium-Crystals</a:t>
            </a:r>
            <a:r>
              <a:rPr b="0" lang="en-US" sz="3200" strike="noStrike">
                <a:latin typeface="Arial"/>
                <a:ea typeface="Arial"/>
                <a:cs typeface="Arial"/>
                <a:sym typeface="Arial"/>
              </a:rPr>
              <a:t>  ! </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NIST PQC [</a:t>
            </a:r>
            <a:r>
              <a:rPr b="0" lang="en-US" sz="3200" u="sng" strike="noStrike">
                <a:solidFill>
                  <a:schemeClr val="hlink"/>
                </a:solidFill>
                <a:latin typeface="Arial"/>
                <a:ea typeface="Arial"/>
                <a:cs typeface="Arial"/>
                <a:sym typeface="Arial"/>
                <a:hlinkClick r:id="rId12"/>
              </a:rPr>
              <a:t>forum</a:t>
            </a:r>
            <a:r>
              <a:rPr b="0" lang="en-US" sz="3200" strike="noStrike">
                <a:latin typeface="Arial"/>
                <a:ea typeface="Arial"/>
                <a:cs typeface="Arial"/>
                <a:sym typeface="Arial"/>
              </a:rPr>
              <a:t>]</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PQCrypto 2020 virtual conference Sept. 21-23, registration is live.</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NSA Cybersecurity Directorate </a:t>
            </a:r>
            <a:r>
              <a:rPr b="0" i="0" lang="en-US" sz="2800" u="sng" cap="none" strike="noStrike">
                <a:solidFill>
                  <a:schemeClr val="hlink"/>
                </a:solidFill>
                <a:latin typeface="Arial"/>
                <a:ea typeface="Arial"/>
                <a:cs typeface="Arial"/>
                <a:sym typeface="Arial"/>
                <a:hlinkClick r:id="rId13"/>
              </a:rPr>
              <a:t>guidance on NIST Round-3</a:t>
            </a:r>
            <a:r>
              <a:rPr b="0" i="0" lang="en-US" sz="2800" u="none" cap="none" strike="noStrike">
                <a:latin typeface="Arial"/>
                <a:ea typeface="Arial"/>
                <a:cs typeface="Arial"/>
                <a:sym typeface="Arial"/>
              </a:rPr>
              <a:t> PQC candidates transparently shared publicly!</a:t>
            </a:r>
            <a:endParaRPr b="0" i="0" sz="28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Germany already chosen </a:t>
            </a:r>
            <a:r>
              <a:rPr b="0" lang="en-US" sz="3200" u="sng" strike="noStrike">
                <a:solidFill>
                  <a:schemeClr val="hlink"/>
                </a:solidFill>
                <a:latin typeface="Arial"/>
                <a:ea typeface="Arial"/>
                <a:cs typeface="Arial"/>
                <a:sym typeface="Arial"/>
                <a:hlinkClick r:id="rId14"/>
              </a:rPr>
              <a:t>Classic McElice</a:t>
            </a:r>
            <a:r>
              <a:rPr b="1" lang="en-US" sz="3200" strike="noStrike">
                <a:latin typeface="Arial"/>
                <a:ea typeface="Arial"/>
                <a:cs typeface="Arial"/>
                <a:sym typeface="Arial"/>
              </a:rPr>
              <a:t> </a:t>
            </a:r>
            <a:r>
              <a:rPr b="0" lang="en-US" sz="3200" strike="noStrike">
                <a:latin typeface="Arial"/>
                <a:ea typeface="Arial"/>
                <a:cs typeface="Arial"/>
                <a:sym typeface="Arial"/>
              </a:rPr>
              <a:t>and </a:t>
            </a:r>
            <a:r>
              <a:rPr b="1" lang="en-US" sz="3200" strike="noStrike">
                <a:latin typeface="Arial"/>
                <a:ea typeface="Arial"/>
                <a:cs typeface="Arial"/>
                <a:sym typeface="Arial"/>
              </a:rPr>
              <a:t>FrodoKEM</a:t>
            </a:r>
            <a:endParaRPr b="0" sz="3200" strike="noStrike">
              <a:latin typeface="Arial"/>
              <a:ea typeface="Arial"/>
              <a:cs typeface="Arial"/>
              <a:sym typeface="Arial"/>
            </a:endParaRPr>
          </a:p>
        </p:txBody>
      </p:sp>
      <p:sp>
        <p:nvSpPr>
          <p:cNvPr id="183" name="Google Shape;183;p30"/>
          <p:cNvSpPr txBox="1"/>
          <p:nvPr/>
        </p:nvSpPr>
        <p:spPr>
          <a:xfrm>
            <a:off x="5152680" y="1828800"/>
            <a:ext cx="4426920" cy="493776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rPr b="0" lang="en-US" sz="5400" strike="noStrike">
                <a:latin typeface="Arial"/>
                <a:ea typeface="Arial"/>
                <a:cs typeface="Arial"/>
                <a:sym typeface="Arial"/>
              </a:rPr>
              <a:t>Current considerations</a:t>
            </a:r>
            <a:endParaRPr b="0" sz="5400" strike="noStrike">
              <a:latin typeface="Arial"/>
              <a:ea typeface="Arial"/>
              <a:cs typeface="Arial"/>
              <a:sym typeface="Arial"/>
            </a:endParaRPr>
          </a:p>
          <a:p>
            <a:pPr indent="-324000" lvl="0" marL="432000" marR="0" rtl="0" algn="l">
              <a:spcBef>
                <a:spcPts val="1414"/>
              </a:spcBef>
              <a:spcAft>
                <a:spcPts val="0"/>
              </a:spcAft>
              <a:buClr>
                <a:srgbClr val="000000"/>
              </a:buClr>
              <a:buSzPts val="1620"/>
              <a:buFont typeface="Noto Sans Symbols"/>
              <a:buChar char="●"/>
            </a:pPr>
            <a:r>
              <a:rPr b="0" lang="en-US" sz="3600" strike="noStrike">
                <a:latin typeface="Arial"/>
                <a:ea typeface="Arial"/>
                <a:cs typeface="Arial"/>
                <a:sym typeface="Arial"/>
              </a:rPr>
              <a:t>Non-post-quantum crypto messages can be archived today (Colorado?) for possible </a:t>
            </a:r>
            <a:r>
              <a:rPr b="1" lang="en-US" sz="3600" strike="noStrike">
                <a:latin typeface="Lucida Sans"/>
                <a:ea typeface="Lucida Sans"/>
                <a:cs typeface="Lucida Sans"/>
                <a:sym typeface="Lucida Sans"/>
              </a:rPr>
              <a:t>VENONA</a:t>
            </a:r>
            <a:r>
              <a:rPr b="0" lang="en-US" sz="3600" strike="noStrike">
                <a:latin typeface="Arial"/>
                <a:ea typeface="Arial"/>
                <a:cs typeface="Arial"/>
                <a:sym typeface="Arial"/>
              </a:rPr>
              <a:t>-style retro-exploitation if Quantum crack becomes a thing. </a:t>
            </a:r>
            <a:endParaRPr b="0" sz="3600" strike="noStrike">
              <a:latin typeface="Arial"/>
              <a:ea typeface="Arial"/>
              <a:cs typeface="Arial"/>
              <a:sym typeface="Arial"/>
            </a:endParaRPr>
          </a:p>
          <a:p>
            <a:pPr indent="-324000" lvl="1" marL="864000" marR="0" rtl="0" algn="l">
              <a:spcBef>
                <a:spcPts val="1134"/>
              </a:spcBef>
              <a:spcAft>
                <a:spcPts val="0"/>
              </a:spcAft>
              <a:buClr>
                <a:srgbClr val="000000"/>
              </a:buClr>
              <a:buSzPts val="2400"/>
              <a:buFont typeface="Noto Sans Symbols"/>
              <a:buChar char="−"/>
            </a:pPr>
            <a:r>
              <a:rPr b="0" i="0" lang="en-US" sz="3200" u="none" cap="none" strike="noStrike">
                <a:latin typeface="Arial"/>
                <a:ea typeface="Arial"/>
                <a:cs typeface="Arial"/>
                <a:sym typeface="Arial"/>
              </a:rPr>
              <a:t>New desideratum beyond “Perfect Forward Secrecy”</a:t>
            </a:r>
            <a:endParaRPr b="0" i="0" sz="32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400"/>
              <a:buFont typeface="Noto Sans Symbols"/>
              <a:buChar char="−"/>
            </a:pPr>
            <a:r>
              <a:rPr b="0" i="0" lang="en-US" sz="3200" u="none" cap="none" strike="noStrike">
                <a:latin typeface="Arial"/>
                <a:ea typeface="Arial"/>
                <a:cs typeface="Arial"/>
                <a:sym typeface="Arial"/>
              </a:rPr>
              <a:t>Honeypots of nonsense as decoys??</a:t>
            </a:r>
            <a:endParaRPr b="0" i="0" sz="3200" u="none" cap="none" strike="noStrike">
              <a:latin typeface="Arial"/>
              <a:ea typeface="Arial"/>
              <a:cs typeface="Arial"/>
              <a:sym typeface="Arial"/>
            </a:endParaRPr>
          </a:p>
          <a:p>
            <a:pPr indent="0" lvl="0" marL="0" marR="0" rtl="0" algn="r">
              <a:spcBef>
                <a:spcPts val="1414"/>
              </a:spcBef>
              <a:spcAft>
                <a:spcPts val="0"/>
              </a:spcAft>
              <a:buNone/>
            </a:pPr>
            <a:r>
              <a:rPr b="0" lang="en-US" sz="4800" strike="noStrike">
                <a:latin typeface="Gill Sans"/>
                <a:ea typeface="Gill Sans"/>
                <a:cs typeface="Gill Sans"/>
                <a:sym typeface="Gill Sans"/>
              </a:rPr>
              <a:t>“Keeping classified information secret in a world of quantum computing” </a:t>
            </a:r>
            <a:br>
              <a:rPr lang="en-US" sz="1800"/>
            </a:br>
            <a:r>
              <a:rPr b="0" lang="en-US" sz="3600" strike="noStrike">
                <a:latin typeface="Arial"/>
                <a:ea typeface="Arial"/>
                <a:cs typeface="Arial"/>
                <a:sym typeface="Arial"/>
              </a:rPr>
              <a:t>→ </a:t>
            </a:r>
            <a:r>
              <a:rPr b="0" lang="en-US" sz="3600" strike="noStrike">
                <a:latin typeface="Gill Sans"/>
                <a:ea typeface="Gill Sans"/>
                <a:cs typeface="Gill Sans"/>
                <a:sym typeface="Gill Sans"/>
              </a:rPr>
              <a:t>“Quantum Computing and Cryptography: Analysis, Risks, and Recommendations for Decisionmakers”</a:t>
            </a:r>
            <a:br>
              <a:rPr lang="en-US" sz="1800"/>
            </a:br>
            <a:r>
              <a:rPr b="0" lang="en-US" sz="3600" strike="noStrike">
                <a:latin typeface="Arial"/>
                <a:ea typeface="Arial"/>
                <a:cs typeface="Arial"/>
                <a:sym typeface="Arial"/>
              </a:rPr>
              <a:t> </a:t>
            </a:r>
            <a:r>
              <a:rPr b="0" lang="en-US" sz="2800" strike="noStrike">
                <a:latin typeface="Arial"/>
                <a:ea typeface="Arial"/>
                <a:cs typeface="Arial"/>
                <a:sym typeface="Arial"/>
              </a:rPr>
              <a:t>(1) [</a:t>
            </a:r>
            <a:r>
              <a:rPr b="0" lang="en-US" sz="2800" u="sng" strike="noStrike">
                <a:solidFill>
                  <a:schemeClr val="hlink"/>
                </a:solidFill>
                <a:latin typeface="Arial"/>
                <a:ea typeface="Arial"/>
                <a:cs typeface="Arial"/>
                <a:sym typeface="Arial"/>
                <a:hlinkClick r:id="rId15"/>
              </a:rPr>
              <a:t>thebulletin</a:t>
            </a:r>
            <a:r>
              <a:rPr b="0" lang="en-US" sz="2800" strike="noStrike">
                <a:latin typeface="Arial"/>
                <a:ea typeface="Arial"/>
                <a:cs typeface="Arial"/>
                <a:sym typeface="Arial"/>
              </a:rPr>
              <a:t>] (2) [</a:t>
            </a:r>
            <a:r>
              <a:rPr b="0" lang="en-US" sz="2800" u="sng" strike="noStrike">
                <a:solidFill>
                  <a:schemeClr val="hlink"/>
                </a:solidFill>
                <a:latin typeface="Arial"/>
                <a:ea typeface="Arial"/>
                <a:cs typeface="Arial"/>
                <a:sym typeface="Arial"/>
                <a:hlinkClick r:id="rId16"/>
              </a:rPr>
              <a:t>LLNL</a:t>
            </a:r>
            <a:r>
              <a:rPr b="0" lang="en-US" sz="2800" strike="noStrike">
                <a:latin typeface="Arial"/>
                <a:ea typeface="Arial"/>
                <a:cs typeface="Arial"/>
                <a:sym typeface="Arial"/>
              </a:rPr>
              <a:t> </a:t>
            </a:r>
            <a:r>
              <a:rPr b="0" lang="en-US" sz="2000" strike="noStrike">
                <a:latin typeface="Arial"/>
                <a:ea typeface="Arial"/>
                <a:cs typeface="Arial"/>
                <a:sym typeface="Arial"/>
              </a:rPr>
              <a:t>PDF</a:t>
            </a:r>
            <a:r>
              <a:rPr b="0" lang="en-US" sz="2800" strike="noStrike">
                <a:latin typeface="Arial"/>
                <a:ea typeface="Arial"/>
                <a:cs typeface="Arial"/>
                <a:sym typeface="Arial"/>
              </a:rPr>
              <a:t> ]  </a:t>
            </a:r>
            <a:endParaRPr b="0" sz="2800" strike="noStrike">
              <a:latin typeface="Arial"/>
              <a:ea typeface="Arial"/>
              <a:cs typeface="Arial"/>
              <a:sym typeface="Arial"/>
            </a:endParaRPr>
          </a:p>
          <a:p>
            <a:pPr indent="-324000" lvl="0" marL="432000" marR="0" rtl="0" algn="l">
              <a:spcBef>
                <a:spcPts val="1414"/>
              </a:spcBef>
              <a:spcAft>
                <a:spcPts val="0"/>
              </a:spcAft>
              <a:buClr>
                <a:srgbClr val="000000"/>
              </a:buClr>
              <a:buSzPts val="1620"/>
              <a:buFont typeface="Noto Sans Symbols"/>
              <a:buChar char="●"/>
            </a:pPr>
            <a:r>
              <a:rPr b="0" lang="en-US" sz="3600" strike="noStrike">
                <a:latin typeface="Arial"/>
                <a:ea typeface="Arial"/>
                <a:cs typeface="Arial"/>
                <a:sym typeface="Arial"/>
              </a:rPr>
              <a:t>Theme 1: “The Race for Quantum Supremacy”</a:t>
            </a:r>
            <a:endParaRPr b="0" sz="3600" strike="noStrike">
              <a:latin typeface="Arial"/>
              <a:ea typeface="Arial"/>
              <a:cs typeface="Arial"/>
              <a:sym typeface="Arial"/>
            </a:endParaRPr>
          </a:p>
          <a:p>
            <a:pPr indent="-324000" lvl="1" marL="864000" marR="0" rtl="0" algn="l">
              <a:spcBef>
                <a:spcPts val="1134"/>
              </a:spcBef>
              <a:spcAft>
                <a:spcPts val="0"/>
              </a:spcAft>
              <a:buClr>
                <a:srgbClr val="000000"/>
              </a:buClr>
              <a:buSzPts val="2400"/>
              <a:buFont typeface="Noto Sans Symbols"/>
              <a:buChar char="−"/>
            </a:pPr>
            <a:r>
              <a:rPr b="0" i="0" lang="en-US" sz="3200" u="none" cap="none" strike="noStrike">
                <a:latin typeface="Arial"/>
                <a:ea typeface="Arial"/>
                <a:cs typeface="Arial"/>
                <a:sym typeface="Arial"/>
              </a:rPr>
              <a:t>The Race For Quantum Supremacy Is Primarily an </a:t>
            </a:r>
            <a:r>
              <a:rPr b="1" i="1" lang="en-US" sz="3200" u="none" cap="none" strike="noStrike">
                <a:latin typeface="Arial"/>
                <a:ea typeface="Arial"/>
                <a:cs typeface="Arial"/>
                <a:sym typeface="Arial"/>
              </a:rPr>
              <a:t>Economic </a:t>
            </a:r>
            <a:r>
              <a:rPr b="0" i="0" lang="en-US" sz="3200" u="none" cap="none" strike="noStrike">
                <a:latin typeface="Arial"/>
                <a:ea typeface="Arial"/>
                <a:cs typeface="Arial"/>
                <a:sym typeface="Arial"/>
              </a:rPr>
              <a:t>Race</a:t>
            </a:r>
            <a:endParaRPr b="0" i="0" sz="32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620"/>
              <a:buFont typeface="Noto Sans Symbols"/>
              <a:buChar char="●"/>
            </a:pPr>
            <a:r>
              <a:rPr b="0" lang="en-US" sz="3600" strike="noStrike">
                <a:latin typeface="Arial"/>
                <a:ea typeface="Arial"/>
                <a:cs typeface="Arial"/>
                <a:sym typeface="Arial"/>
              </a:rPr>
              <a:t>Theme 2: “Quantum Computing Makes Current Encryption Obsolete”</a:t>
            </a:r>
            <a:endParaRPr b="0" sz="3600" strike="noStrike">
              <a:latin typeface="Arial"/>
              <a:ea typeface="Arial"/>
              <a:cs typeface="Arial"/>
              <a:sym typeface="Arial"/>
            </a:endParaRPr>
          </a:p>
          <a:p>
            <a:pPr indent="-324000" lvl="1" marL="864000" marR="0" rtl="0" algn="l">
              <a:spcBef>
                <a:spcPts val="1134"/>
              </a:spcBef>
              <a:spcAft>
                <a:spcPts val="0"/>
              </a:spcAft>
              <a:buClr>
                <a:srgbClr val="000000"/>
              </a:buClr>
              <a:buSzPts val="2400"/>
              <a:buFont typeface="Noto Sans Symbols"/>
              <a:buChar char="−"/>
            </a:pPr>
            <a:r>
              <a:rPr b="0" i="0" lang="en-US" sz="3200" u="none" cap="none" strike="noStrike">
                <a:latin typeface="Arial"/>
                <a:ea typeface="Arial"/>
                <a:cs typeface="Arial"/>
                <a:sym typeface="Arial"/>
              </a:rPr>
              <a:t>Quantum Computing Will </a:t>
            </a:r>
            <a:r>
              <a:rPr b="1" i="1" lang="en-US" sz="3200" u="none" cap="none" strike="noStrike">
                <a:latin typeface="Arial"/>
                <a:ea typeface="Arial"/>
                <a:cs typeface="Arial"/>
                <a:sym typeface="Arial"/>
              </a:rPr>
              <a:t>Not </a:t>
            </a:r>
            <a:r>
              <a:rPr b="0" i="0" lang="en-US" sz="3200" u="none" cap="none" strike="noStrike">
                <a:latin typeface="Arial"/>
                <a:ea typeface="Arial"/>
                <a:cs typeface="Arial"/>
                <a:sym typeface="Arial"/>
              </a:rPr>
              <a:t>Make Encryption Obsolete</a:t>
            </a:r>
            <a:endParaRPr b="0" i="0" sz="32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400"/>
              <a:buFont typeface="Noto Sans Symbols"/>
              <a:buChar char="−"/>
            </a:pPr>
            <a:r>
              <a:rPr b="0" i="0" lang="en-US" sz="3200" u="none" cap="none" strike="noStrike">
                <a:latin typeface="Arial"/>
                <a:ea typeface="Arial"/>
                <a:cs typeface="Arial"/>
                <a:sym typeface="Arial"/>
              </a:rPr>
              <a:t>AES256 borderline ok … 3AES256 should be fine!</a:t>
            </a:r>
            <a:endParaRPr b="0" i="0" sz="3200" u="none" cap="none" strike="noStrike">
              <a:latin typeface="Arial"/>
              <a:ea typeface="Arial"/>
              <a:cs typeface="Arial"/>
              <a:sym typeface="Arial"/>
            </a:endParaRPr>
          </a:p>
          <a:p>
            <a:pPr indent="-287999" lvl="2" marL="1296000" marR="0" rtl="0" algn="l">
              <a:spcBef>
                <a:spcPts val="850"/>
              </a:spcBef>
              <a:spcAft>
                <a:spcPts val="0"/>
              </a:spcAft>
              <a:buClr>
                <a:srgbClr val="000000"/>
              </a:buClr>
              <a:buSzPts val="1170"/>
              <a:buFont typeface="Noto Sans Symbols"/>
              <a:buChar char="●"/>
            </a:pPr>
            <a:r>
              <a:rPr b="0" i="0" lang="en-US" sz="2600" u="none" cap="none" strike="noStrike">
                <a:latin typeface="Arial"/>
                <a:ea typeface="Arial"/>
                <a:cs typeface="Arial"/>
                <a:sym typeface="Arial"/>
              </a:rPr>
              <a:t>Since RSA keys are more at risk than AES, </a:t>
            </a:r>
            <a:br>
              <a:rPr b="0" i="0" lang="en-US" sz="1800" u="none" cap="none" strike="noStrike"/>
            </a:br>
            <a:r>
              <a:rPr b="0" i="0" lang="en-US" sz="2600" u="none" cap="none" strike="noStrike">
                <a:latin typeface="Arial"/>
                <a:ea typeface="Arial"/>
                <a:cs typeface="Arial"/>
                <a:sym typeface="Arial"/>
              </a:rPr>
              <a:t>need PFS in session-key negotiations </a:t>
            </a:r>
            <a:r>
              <a:rPr b="0" i="1" lang="en-US" sz="2600" u="none" cap="none" strike="noStrike">
                <a:latin typeface="Arial"/>
                <a:ea typeface="Arial"/>
                <a:cs typeface="Arial"/>
                <a:sym typeface="Arial"/>
              </a:rPr>
              <a:t>now </a:t>
            </a:r>
            <a:r>
              <a:rPr b="0" i="0" lang="en-US" sz="2600" u="none" cap="none" strike="noStrike">
                <a:latin typeface="Arial"/>
                <a:ea typeface="Arial"/>
                <a:cs typeface="Arial"/>
                <a:sym typeface="Arial"/>
              </a:rPr>
              <a:t>wrto Venona II.</a:t>
            </a:r>
            <a:endParaRPr b="0" i="0" sz="2600" u="none" cap="none" strike="noStrike">
              <a:latin typeface="Arial"/>
              <a:ea typeface="Arial"/>
              <a:cs typeface="Arial"/>
              <a:sym typeface="Arial"/>
            </a:endParaRPr>
          </a:p>
          <a:p>
            <a:pPr indent="-287999" lvl="2" marL="1296000" marR="0" rtl="0" algn="l">
              <a:spcBef>
                <a:spcPts val="850"/>
              </a:spcBef>
              <a:spcAft>
                <a:spcPts val="0"/>
              </a:spcAft>
              <a:buClr>
                <a:srgbClr val="000000"/>
              </a:buClr>
              <a:buSzPts val="1170"/>
              <a:buFont typeface="Noto Sans Symbols"/>
              <a:buChar char="●"/>
            </a:pPr>
            <a:r>
              <a:rPr b="0" i="0" lang="en-US" sz="2600" u="none" cap="none" strike="noStrike">
                <a:latin typeface="Arial"/>
                <a:ea typeface="Arial"/>
                <a:cs typeface="Arial"/>
                <a:sym typeface="Arial"/>
              </a:rPr>
              <a:t>Ditch AES-128, AES-192 </a:t>
            </a:r>
            <a:r>
              <a:rPr b="0" i="1" lang="en-US" sz="2600" u="none" cap="none" strike="noStrike">
                <a:latin typeface="Arial"/>
                <a:ea typeface="Arial"/>
                <a:cs typeface="Arial"/>
                <a:sym typeface="Arial"/>
              </a:rPr>
              <a:t>now </a:t>
            </a:r>
            <a:r>
              <a:rPr b="0" i="0" lang="en-US" sz="2600" u="none" cap="none" strike="noStrike">
                <a:latin typeface="Arial"/>
                <a:ea typeface="Arial"/>
                <a:cs typeface="Arial"/>
                <a:sym typeface="Arial"/>
              </a:rPr>
              <a:t>for anything </a:t>
            </a:r>
            <a:r>
              <a:rPr b="0" i="1" lang="en-US" sz="2600" u="none" cap="none" strike="noStrike">
                <a:latin typeface="Arial"/>
                <a:ea typeface="Arial"/>
                <a:cs typeface="Arial"/>
                <a:sym typeface="Arial"/>
              </a:rPr>
              <a:t>of longterm value</a:t>
            </a:r>
            <a:r>
              <a:rPr b="0" i="0" lang="en-US" sz="2600" u="none" cap="none" strike="noStrike">
                <a:latin typeface="Arial"/>
                <a:ea typeface="Arial"/>
                <a:cs typeface="Arial"/>
                <a:sym typeface="Arial"/>
              </a:rPr>
              <a:t>.</a:t>
            </a:r>
            <a:endParaRPr b="0" i="0" sz="26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620"/>
              <a:buFont typeface="Noto Sans Symbols"/>
              <a:buChar char="●"/>
            </a:pPr>
            <a:r>
              <a:rPr b="0" lang="en-US" sz="3600" strike="noStrike">
                <a:latin typeface="Arial"/>
                <a:ea typeface="Arial"/>
                <a:cs typeface="Arial"/>
                <a:sym typeface="Arial"/>
              </a:rPr>
              <a:t>Theme 3: Quantum Computing Makes </a:t>
            </a:r>
            <a:br>
              <a:rPr lang="en-US" sz="1800"/>
            </a:br>
            <a:r>
              <a:rPr b="0" lang="en-US" sz="3600" strike="noStrike">
                <a:latin typeface="Arial"/>
                <a:ea typeface="Arial"/>
                <a:cs typeface="Arial"/>
                <a:sym typeface="Arial"/>
              </a:rPr>
              <a:t>New Encryption More Secure </a:t>
            </a:r>
            <a:br>
              <a:rPr lang="en-US" sz="1800"/>
            </a:br>
            <a:r>
              <a:rPr b="0" lang="en-US" sz="3600" strike="noStrike">
                <a:latin typeface="Arial"/>
                <a:ea typeface="Arial"/>
                <a:cs typeface="Arial"/>
                <a:sym typeface="Arial"/>
              </a:rPr>
              <a:t>Than Current Encryption</a:t>
            </a:r>
            <a:endParaRPr b="0" sz="3600" strike="noStrike">
              <a:latin typeface="Arial"/>
              <a:ea typeface="Arial"/>
              <a:cs typeface="Arial"/>
              <a:sym typeface="Arial"/>
            </a:endParaRPr>
          </a:p>
          <a:p>
            <a:pPr indent="-324000" lvl="1" marL="864000" marR="0" rtl="0" algn="l">
              <a:spcBef>
                <a:spcPts val="1134"/>
              </a:spcBef>
              <a:spcAft>
                <a:spcPts val="0"/>
              </a:spcAft>
              <a:buClr>
                <a:srgbClr val="000000"/>
              </a:buClr>
              <a:buSzPts val="2400"/>
              <a:buFont typeface="Noto Sans Symbols"/>
              <a:buChar char="−"/>
            </a:pPr>
            <a:r>
              <a:rPr b="0" i="0" lang="en-US" sz="3200" u="none" cap="none" strike="noStrike">
                <a:latin typeface="Arial"/>
                <a:ea typeface="Arial"/>
                <a:cs typeface="Arial"/>
                <a:sym typeface="Arial"/>
              </a:rPr>
              <a:t>Quantum Computing Does</a:t>
            </a:r>
            <a:br>
              <a:rPr b="0" i="0" lang="en-US" sz="1800" u="none" cap="none" strike="noStrike"/>
            </a:br>
            <a:r>
              <a:rPr b="1" i="1" lang="en-US" sz="3200" u="none" cap="none" strike="noStrike">
                <a:latin typeface="Arial"/>
                <a:ea typeface="Arial"/>
                <a:cs typeface="Arial"/>
                <a:sym typeface="Arial"/>
              </a:rPr>
              <a:t>Not</a:t>
            </a:r>
            <a:r>
              <a:rPr b="0" i="0" lang="en-US" sz="3200" u="none" cap="none" strike="noStrike">
                <a:latin typeface="Arial"/>
                <a:ea typeface="Arial"/>
                <a:cs typeface="Arial"/>
                <a:sym typeface="Arial"/>
              </a:rPr>
              <a:t> Provide A Significantly </a:t>
            </a:r>
            <a:br>
              <a:rPr b="0" i="0" lang="en-US" sz="1800" u="none" cap="none" strike="noStrike"/>
            </a:br>
            <a:r>
              <a:rPr b="0" i="0" lang="en-US" sz="3200" u="none" cap="none" strike="noStrike">
                <a:latin typeface="Arial"/>
                <a:ea typeface="Arial"/>
                <a:cs typeface="Arial"/>
                <a:sym typeface="Arial"/>
              </a:rPr>
              <a:t>New Encryption Capability</a:t>
            </a:r>
            <a:endParaRPr b="0" i="0" sz="3200" u="none" cap="none" strike="noStrike">
              <a:latin typeface="Arial"/>
              <a:ea typeface="Arial"/>
              <a:cs typeface="Arial"/>
              <a:sym typeface="Arial"/>
            </a:endParaRPr>
          </a:p>
          <a:p>
            <a:pPr indent="-287999" lvl="2" marL="1296000" marR="0" rtl="0" algn="l">
              <a:spcBef>
                <a:spcPts val="850"/>
              </a:spcBef>
              <a:spcAft>
                <a:spcPts val="0"/>
              </a:spcAft>
              <a:buClr>
                <a:srgbClr val="000000"/>
              </a:buClr>
              <a:buSzPts val="1170"/>
              <a:buFont typeface="Noto Sans Symbols"/>
              <a:buChar char="●"/>
            </a:pPr>
            <a:r>
              <a:rPr b="0" i="0" lang="en-US" sz="2600" u="none" cap="none" strike="noStrike">
                <a:latin typeface="Arial"/>
                <a:ea typeface="Arial"/>
                <a:cs typeface="Arial"/>
                <a:sym typeface="Arial"/>
              </a:rPr>
              <a:t>Chinese satellite entangled demo not </a:t>
            </a:r>
            <a:r>
              <a:rPr b="0" i="0" lang="en-US" sz="2400" u="none" cap="none" strike="noStrike">
                <a:latin typeface="Arial"/>
                <a:ea typeface="Arial"/>
                <a:cs typeface="Arial"/>
                <a:sym typeface="Arial"/>
              </a:rPr>
              <a:t>withstanding</a:t>
            </a:r>
            <a:endParaRPr b="0" i="0" sz="2400" u="none" cap="none" strike="noStrike">
              <a:latin typeface="Arial"/>
              <a:ea typeface="Arial"/>
              <a:cs typeface="Arial"/>
              <a:sym typeface="Arial"/>
            </a:endParaRPr>
          </a:p>
        </p:txBody>
      </p:sp>
      <p:sp>
        <p:nvSpPr>
          <p:cNvPr id="184" name="Google Shape;184;p30"/>
          <p:cNvSpPr txBox="1"/>
          <p:nvPr/>
        </p:nvSpPr>
        <p:spPr>
          <a:xfrm>
            <a:off x="1828800" y="6940800"/>
            <a:ext cx="3108960" cy="46584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US" sz="2400" strike="noStrike">
                <a:solidFill>
                  <a:srgbClr val="CE181E"/>
                </a:solidFill>
                <a:latin typeface="Arial"/>
                <a:ea typeface="Arial"/>
                <a:cs typeface="Arial"/>
                <a:sym typeface="Arial"/>
              </a:rPr>
              <a:t>2020 rerun</a:t>
            </a:r>
            <a:endParaRPr b="0" sz="2400" strike="noStrike">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1"/>
          <p:cNvSpPr txBox="1"/>
          <p:nvPr/>
        </p:nvSpPr>
        <p:spPr>
          <a:xfrm>
            <a:off x="504000" y="301320"/>
            <a:ext cx="818280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US" sz="4400" strike="noStrike">
                <a:latin typeface="Lucida Sans"/>
                <a:ea typeface="Lucida Sans"/>
                <a:cs typeface="Lucida Sans"/>
                <a:sym typeface="Lucida Sans"/>
              </a:rPr>
              <a:t>2021: product of primes</a:t>
            </a:r>
            <a:endParaRPr b="0" sz="4400" strike="noStrike">
              <a:latin typeface="Lucida Sans"/>
              <a:ea typeface="Lucida Sans"/>
              <a:cs typeface="Lucida Sans"/>
              <a:sym typeface="Lucida Sans"/>
            </a:endParaRPr>
          </a:p>
        </p:txBody>
      </p:sp>
      <p:sp>
        <p:nvSpPr>
          <p:cNvPr id="190" name="Google Shape;190;p31"/>
          <p:cNvSpPr txBox="1"/>
          <p:nvPr/>
        </p:nvSpPr>
        <p:spPr>
          <a:xfrm>
            <a:off x="504000" y="1769040"/>
            <a:ext cx="9071640" cy="4384440"/>
          </a:xfrm>
          <a:prstGeom prst="rect">
            <a:avLst/>
          </a:prstGeom>
          <a:noFill/>
          <a:ln>
            <a:noFill/>
          </a:ln>
        </p:spPr>
        <p:txBody>
          <a:bodyPr anchorCtr="0" anchor="t" bIns="0" lIns="0" spcFirstLastPara="1" rIns="0" wrap="square" tIns="0">
            <a:normAutofit/>
          </a:bodyPr>
          <a:lstStyle/>
          <a:p>
            <a:pPr indent="-324000" lvl="0" marL="432000" marR="0" rtl="0" algn="l">
              <a:spcBef>
                <a:spcPts val="0"/>
              </a:spcBef>
              <a:spcAft>
                <a:spcPts val="0"/>
              </a:spcAft>
              <a:buClr>
                <a:srgbClr val="000000"/>
              </a:buClr>
              <a:buSzPts val="1440"/>
              <a:buFont typeface="Noto Sans Symbols"/>
              <a:buChar char="●"/>
            </a:pPr>
            <a:r>
              <a:rPr b="0" lang="en-US" sz="3200" strike="noStrike">
                <a:latin typeface="Arial"/>
                <a:ea typeface="Arial"/>
                <a:cs typeface="Arial"/>
                <a:sym typeface="Arial"/>
              </a:rPr>
              <a:t>2021 = 43 * 47</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Both Hagelin Pinwheel Machines (C-52 etc) and TUNNY=Lorenz SZ42 had wheels of size 43 and 47 in co-prime wheel sequence</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TUNNY was broken on 25x23 rectangle showing diagonal of period </a:t>
            </a:r>
            <a:r>
              <a:rPr b="0" lang="en-US" sz="3200" u="sng" strike="noStrike">
                <a:latin typeface="Arial"/>
                <a:ea typeface="Arial"/>
                <a:cs typeface="Arial"/>
                <a:sym typeface="Arial"/>
              </a:rPr>
              <a:t>41</a:t>
            </a:r>
            <a:r>
              <a:rPr b="0" lang="en-US" sz="3200" strike="noStrike">
                <a:latin typeface="Arial"/>
                <a:ea typeface="Arial"/>
                <a:cs typeface="Arial"/>
                <a:sym typeface="Arial"/>
              </a:rPr>
              <a:t>.</a:t>
            </a:r>
            <a:endParaRPr b="0" sz="3200" strike="noStrike">
              <a:latin typeface="Arial"/>
              <a:ea typeface="Arial"/>
              <a:cs typeface="Arial"/>
              <a:sym typeface="Arial"/>
            </a:endParaRPr>
          </a:p>
        </p:txBody>
      </p:sp>
      <p:sp>
        <p:nvSpPr>
          <p:cNvPr id="191" name="Google Shape;191;p31"/>
          <p:cNvSpPr txBox="1"/>
          <p:nvPr/>
        </p:nvSpPr>
        <p:spPr>
          <a:xfrm>
            <a:off x="1116720" y="5899320"/>
            <a:ext cx="5852160" cy="6022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US" sz="1800" strike="noStrike">
                <a:latin typeface="Arial"/>
                <a:ea typeface="Arial"/>
                <a:cs typeface="Arial"/>
                <a:sym typeface="Arial"/>
              </a:rPr>
              <a:t>C-52: 25,26,29,31,34,37,38,41,42,</a:t>
            </a:r>
            <a:r>
              <a:rPr b="0" i="1" lang="en-US" sz="1800" strike="noStrike">
                <a:latin typeface="Arial"/>
                <a:ea typeface="Arial"/>
                <a:cs typeface="Arial"/>
                <a:sym typeface="Arial"/>
              </a:rPr>
              <a:t>43</a:t>
            </a:r>
            <a:r>
              <a:rPr b="0" lang="en-US" sz="1800" strike="noStrike">
                <a:latin typeface="Arial"/>
                <a:ea typeface="Arial"/>
                <a:cs typeface="Arial"/>
                <a:sym typeface="Arial"/>
              </a:rPr>
              <a:t>,46, </a:t>
            </a:r>
            <a:r>
              <a:rPr b="0" i="1" lang="en-US" sz="1800" strike="noStrike">
                <a:latin typeface="Arial"/>
                <a:ea typeface="Arial"/>
                <a:cs typeface="Arial"/>
                <a:sym typeface="Arial"/>
              </a:rPr>
              <a:t>47</a:t>
            </a:r>
            <a:endParaRPr b="0" sz="1800" strike="noStrike">
              <a:latin typeface="Arial"/>
              <a:ea typeface="Arial"/>
              <a:cs typeface="Arial"/>
              <a:sym typeface="Arial"/>
            </a:endParaRPr>
          </a:p>
        </p:txBody>
      </p:sp>
      <p:sp>
        <p:nvSpPr>
          <p:cNvPr id="192" name="Google Shape;192;p31"/>
          <p:cNvSpPr txBox="1"/>
          <p:nvPr/>
        </p:nvSpPr>
        <p:spPr>
          <a:xfrm>
            <a:off x="1108440" y="6337440"/>
            <a:ext cx="5200920" cy="3466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US" sz="1800" strike="noStrike">
                <a:latin typeface="Arial"/>
                <a:ea typeface="Arial"/>
                <a:cs typeface="Arial"/>
                <a:sym typeface="Arial"/>
              </a:rPr>
              <a:t>SZ42: </a:t>
            </a:r>
            <a:r>
              <a:rPr b="1" lang="en-US" sz="1800" strike="noStrike">
                <a:latin typeface="Arial"/>
                <a:ea typeface="Arial"/>
                <a:cs typeface="Arial"/>
                <a:sym typeface="Arial"/>
              </a:rPr>
              <a:t>43,47</a:t>
            </a:r>
            <a:r>
              <a:rPr b="0" lang="en-US" sz="1800" strike="noStrike">
                <a:latin typeface="Arial"/>
                <a:ea typeface="Arial"/>
                <a:cs typeface="Arial"/>
                <a:sym typeface="Arial"/>
              </a:rPr>
              <a:t>,51,53,59,37,61,41,31,29,26,23</a:t>
            </a:r>
            <a:endParaRPr b="0" sz="1800" strike="noStrike">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2"/>
          <p:cNvSpPr txBox="1"/>
          <p:nvPr/>
        </p:nvSpPr>
        <p:spPr>
          <a:xfrm>
            <a:off x="504000" y="301320"/>
            <a:ext cx="900576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US" sz="4400" strike="noStrike">
                <a:latin typeface="Lucida Sans"/>
                <a:ea typeface="Lucida Sans"/>
                <a:cs typeface="Lucida Sans"/>
                <a:sym typeface="Lucida Sans"/>
              </a:rPr>
              <a:t>2021: ^demo^</a:t>
            </a:r>
            <a:endParaRPr b="0" sz="4400" strike="noStrike">
              <a:latin typeface="Lucida Sans"/>
              <a:ea typeface="Lucida Sans"/>
              <a:cs typeface="Lucida Sans"/>
              <a:sym typeface="Lucida Sans"/>
            </a:endParaRPr>
          </a:p>
        </p:txBody>
      </p:sp>
      <p:sp>
        <p:nvSpPr>
          <p:cNvPr id="198" name="Google Shape;198;p32"/>
          <p:cNvSpPr txBox="1"/>
          <p:nvPr/>
        </p:nvSpPr>
        <p:spPr>
          <a:xfrm>
            <a:off x="504000" y="1769040"/>
            <a:ext cx="4426920" cy="4742640"/>
          </a:xfrm>
          <a:prstGeom prst="rect">
            <a:avLst/>
          </a:prstGeom>
          <a:solidFill>
            <a:srgbClr val="FFFFFF"/>
          </a:solidFill>
          <a:ln>
            <a:noFill/>
          </a:ln>
        </p:spPr>
        <p:txBody>
          <a:bodyPr anchorCtr="0" anchor="t" bIns="0" lIns="0" spcFirstLastPara="1" rIns="0" wrap="square" tIns="0">
            <a:normAutofit/>
          </a:bodyPr>
          <a:lstStyle/>
          <a:p>
            <a:pPr indent="0" lvl="0" marL="0" marR="0" rtl="0" algn="l">
              <a:spcBef>
                <a:spcPts val="0"/>
              </a:spcBef>
              <a:spcAft>
                <a:spcPts val="0"/>
              </a:spcAft>
              <a:buNone/>
            </a:pPr>
            <a:r>
              <a:rPr b="0" lang="en-US" sz="1800" strike="noStrike">
                <a:latin typeface="Rasa"/>
                <a:ea typeface="Rasa"/>
                <a:cs typeface="Rasa"/>
                <a:sym typeface="Rasa"/>
              </a:rPr>
              <a:t>$ raku -e 'use Prime::Factor; say $_, ": ", </a:t>
            </a:r>
            <a:r>
              <a:rPr b="1" lang="en-US" sz="1800" strike="noStrike">
                <a:latin typeface="Rasa"/>
                <a:ea typeface="Rasa"/>
                <a:cs typeface="Rasa"/>
                <a:sym typeface="Rasa"/>
              </a:rPr>
              <a:t>$_.is-prime||prime-factors($_) </a:t>
            </a:r>
            <a:r>
              <a:rPr b="0" lang="en-US" sz="1800" strike="noStrike">
                <a:latin typeface="Rasa"/>
                <a:ea typeface="Rasa"/>
                <a:cs typeface="Rasa"/>
                <a:sym typeface="Rasa"/>
              </a:rPr>
              <a:t>for</a:t>
            </a:r>
            <a:br>
              <a:rPr lang="en-US" sz="1800"/>
            </a:br>
            <a:r>
              <a:rPr b="0" lang="en-US" sz="1800" strike="noStrike">
                <a:latin typeface="Rasa"/>
                <a:ea typeface="Rasa"/>
                <a:cs typeface="Rasa"/>
                <a:sym typeface="Rasa"/>
              </a:rPr>
              <a:t> (25, 26, 29, 31, 34, 37, 38, 41, 42, 43, 46, 47)' </a:t>
            </a:r>
            <a:endParaRPr b="0" sz="1800" strike="noStrike">
              <a:latin typeface="Arial"/>
              <a:ea typeface="Arial"/>
              <a:cs typeface="Arial"/>
              <a:sym typeface="Arial"/>
            </a:endParaRPr>
          </a:p>
          <a:p>
            <a:pPr indent="0" lvl="0" marL="0" marR="0" rtl="0" algn="l">
              <a:spcBef>
                <a:spcPts val="0"/>
              </a:spcBef>
              <a:spcAft>
                <a:spcPts val="0"/>
              </a:spcAft>
              <a:buNone/>
            </a:pPr>
            <a:r>
              <a:rPr b="0" lang="en-US" sz="1800" strike="noStrike">
                <a:latin typeface="Rasa"/>
                <a:ea typeface="Rasa"/>
                <a:cs typeface="Rasa"/>
                <a:sym typeface="Rasa"/>
              </a:rPr>
              <a:t>25: (5 5)</a:t>
            </a:r>
            <a:endParaRPr b="0" sz="1800" strike="noStrike">
              <a:latin typeface="Arial"/>
              <a:ea typeface="Arial"/>
              <a:cs typeface="Arial"/>
              <a:sym typeface="Arial"/>
            </a:endParaRPr>
          </a:p>
          <a:p>
            <a:pPr indent="0" lvl="0" marL="0" marR="0" rtl="0" algn="l">
              <a:spcBef>
                <a:spcPts val="0"/>
              </a:spcBef>
              <a:spcAft>
                <a:spcPts val="0"/>
              </a:spcAft>
              <a:buNone/>
            </a:pPr>
            <a:r>
              <a:rPr b="0" lang="en-US" sz="1800" strike="noStrike">
                <a:latin typeface="Rasa"/>
                <a:ea typeface="Rasa"/>
                <a:cs typeface="Rasa"/>
                <a:sym typeface="Rasa"/>
              </a:rPr>
              <a:t>26: (</a:t>
            </a:r>
            <a:r>
              <a:rPr b="1" lang="en-US" sz="1800" strike="noStrike">
                <a:latin typeface="Rasa"/>
                <a:ea typeface="Rasa"/>
                <a:cs typeface="Rasa"/>
                <a:sym typeface="Rasa"/>
              </a:rPr>
              <a:t>2</a:t>
            </a:r>
            <a:r>
              <a:rPr b="0" lang="en-US" sz="1800" strike="noStrike">
                <a:latin typeface="Rasa"/>
                <a:ea typeface="Rasa"/>
                <a:cs typeface="Rasa"/>
                <a:sym typeface="Rasa"/>
              </a:rPr>
              <a:t> 13)</a:t>
            </a:r>
            <a:endParaRPr b="0" sz="1800" strike="noStrike">
              <a:latin typeface="Arial"/>
              <a:ea typeface="Arial"/>
              <a:cs typeface="Arial"/>
              <a:sym typeface="Arial"/>
            </a:endParaRPr>
          </a:p>
          <a:p>
            <a:pPr indent="0" lvl="0" marL="0" marR="0" rtl="0" algn="l">
              <a:spcBef>
                <a:spcPts val="0"/>
              </a:spcBef>
              <a:spcAft>
                <a:spcPts val="0"/>
              </a:spcAft>
              <a:buNone/>
            </a:pPr>
            <a:r>
              <a:rPr b="0" lang="en-US" sz="1800" strike="noStrike">
                <a:latin typeface="Rasa"/>
                <a:ea typeface="Rasa"/>
                <a:cs typeface="Rasa"/>
                <a:sym typeface="Rasa"/>
              </a:rPr>
              <a:t>29: True</a:t>
            </a:r>
            <a:endParaRPr b="0" sz="1800" strike="noStrike">
              <a:latin typeface="Arial"/>
              <a:ea typeface="Arial"/>
              <a:cs typeface="Arial"/>
              <a:sym typeface="Arial"/>
            </a:endParaRPr>
          </a:p>
          <a:p>
            <a:pPr indent="0" lvl="0" marL="0" marR="0" rtl="0" algn="l">
              <a:spcBef>
                <a:spcPts val="0"/>
              </a:spcBef>
              <a:spcAft>
                <a:spcPts val="0"/>
              </a:spcAft>
              <a:buNone/>
            </a:pPr>
            <a:r>
              <a:rPr b="0" lang="en-US" sz="1800" strike="noStrike">
                <a:latin typeface="Rasa"/>
                <a:ea typeface="Rasa"/>
                <a:cs typeface="Rasa"/>
                <a:sym typeface="Rasa"/>
              </a:rPr>
              <a:t>31: True</a:t>
            </a:r>
            <a:endParaRPr b="0" sz="1800" strike="noStrike">
              <a:latin typeface="Arial"/>
              <a:ea typeface="Arial"/>
              <a:cs typeface="Arial"/>
              <a:sym typeface="Arial"/>
            </a:endParaRPr>
          </a:p>
          <a:p>
            <a:pPr indent="0" lvl="0" marL="0" marR="0" rtl="0" algn="l">
              <a:spcBef>
                <a:spcPts val="0"/>
              </a:spcBef>
              <a:spcAft>
                <a:spcPts val="0"/>
              </a:spcAft>
              <a:buNone/>
            </a:pPr>
            <a:r>
              <a:rPr b="0" lang="en-US" sz="1800" strike="noStrike">
                <a:latin typeface="Rasa"/>
                <a:ea typeface="Rasa"/>
                <a:cs typeface="Rasa"/>
                <a:sym typeface="Rasa"/>
              </a:rPr>
              <a:t>34: (</a:t>
            </a:r>
            <a:r>
              <a:rPr b="1" lang="en-US" sz="1800" strike="noStrike">
                <a:latin typeface="Rasa"/>
                <a:ea typeface="Rasa"/>
                <a:cs typeface="Rasa"/>
                <a:sym typeface="Rasa"/>
              </a:rPr>
              <a:t>2</a:t>
            </a:r>
            <a:r>
              <a:rPr b="0" lang="en-US" sz="1800" strike="noStrike">
                <a:latin typeface="Rasa"/>
                <a:ea typeface="Rasa"/>
                <a:cs typeface="Rasa"/>
                <a:sym typeface="Rasa"/>
              </a:rPr>
              <a:t> 17)</a:t>
            </a:r>
            <a:endParaRPr b="0" sz="1800" strike="noStrike">
              <a:latin typeface="Arial"/>
              <a:ea typeface="Arial"/>
              <a:cs typeface="Arial"/>
              <a:sym typeface="Arial"/>
            </a:endParaRPr>
          </a:p>
          <a:p>
            <a:pPr indent="0" lvl="0" marL="0" marR="0" rtl="0" algn="l">
              <a:spcBef>
                <a:spcPts val="0"/>
              </a:spcBef>
              <a:spcAft>
                <a:spcPts val="0"/>
              </a:spcAft>
              <a:buNone/>
            </a:pPr>
            <a:r>
              <a:rPr b="0" lang="en-US" sz="1800" strike="noStrike">
                <a:latin typeface="Rasa"/>
                <a:ea typeface="Rasa"/>
                <a:cs typeface="Rasa"/>
                <a:sym typeface="Rasa"/>
              </a:rPr>
              <a:t>37: True</a:t>
            </a:r>
            <a:endParaRPr b="0" sz="1800" strike="noStrike">
              <a:latin typeface="Arial"/>
              <a:ea typeface="Arial"/>
              <a:cs typeface="Arial"/>
              <a:sym typeface="Arial"/>
            </a:endParaRPr>
          </a:p>
          <a:p>
            <a:pPr indent="0" lvl="0" marL="0" marR="0" rtl="0" algn="l">
              <a:spcBef>
                <a:spcPts val="0"/>
              </a:spcBef>
              <a:spcAft>
                <a:spcPts val="0"/>
              </a:spcAft>
              <a:buNone/>
            </a:pPr>
            <a:r>
              <a:rPr b="0" lang="en-US" sz="1800" strike="noStrike">
                <a:latin typeface="Rasa"/>
                <a:ea typeface="Rasa"/>
                <a:cs typeface="Rasa"/>
                <a:sym typeface="Rasa"/>
              </a:rPr>
              <a:t>38: (</a:t>
            </a:r>
            <a:r>
              <a:rPr b="1" lang="en-US" sz="1800" strike="noStrike">
                <a:latin typeface="Rasa"/>
                <a:ea typeface="Rasa"/>
                <a:cs typeface="Rasa"/>
                <a:sym typeface="Rasa"/>
              </a:rPr>
              <a:t>2</a:t>
            </a:r>
            <a:r>
              <a:rPr b="0" lang="en-US" sz="1800" strike="noStrike">
                <a:latin typeface="Rasa"/>
                <a:ea typeface="Rasa"/>
                <a:cs typeface="Rasa"/>
                <a:sym typeface="Rasa"/>
              </a:rPr>
              <a:t> 19)</a:t>
            </a:r>
            <a:endParaRPr b="0" sz="1800" strike="noStrike">
              <a:latin typeface="Arial"/>
              <a:ea typeface="Arial"/>
              <a:cs typeface="Arial"/>
              <a:sym typeface="Arial"/>
            </a:endParaRPr>
          </a:p>
          <a:p>
            <a:pPr indent="0" lvl="0" marL="0" marR="0" rtl="0" algn="l">
              <a:spcBef>
                <a:spcPts val="0"/>
              </a:spcBef>
              <a:spcAft>
                <a:spcPts val="0"/>
              </a:spcAft>
              <a:buNone/>
            </a:pPr>
            <a:r>
              <a:rPr b="0" lang="en-US" sz="1800" strike="noStrike">
                <a:latin typeface="Rasa"/>
                <a:ea typeface="Rasa"/>
                <a:cs typeface="Rasa"/>
                <a:sym typeface="Rasa"/>
              </a:rPr>
              <a:t>41: True</a:t>
            </a:r>
            <a:endParaRPr b="0" sz="1800" strike="noStrike">
              <a:latin typeface="Arial"/>
              <a:ea typeface="Arial"/>
              <a:cs typeface="Arial"/>
              <a:sym typeface="Arial"/>
            </a:endParaRPr>
          </a:p>
          <a:p>
            <a:pPr indent="0" lvl="0" marL="0" marR="0" rtl="0" algn="l">
              <a:spcBef>
                <a:spcPts val="0"/>
              </a:spcBef>
              <a:spcAft>
                <a:spcPts val="0"/>
              </a:spcAft>
              <a:buNone/>
            </a:pPr>
            <a:r>
              <a:rPr b="0" lang="en-US" sz="1800" strike="noStrike">
                <a:latin typeface="Rasa"/>
                <a:ea typeface="Rasa"/>
                <a:cs typeface="Rasa"/>
                <a:sym typeface="Rasa"/>
              </a:rPr>
              <a:t>42: (</a:t>
            </a:r>
            <a:r>
              <a:rPr b="1" lang="en-US" sz="1800" strike="noStrike">
                <a:latin typeface="Rasa"/>
                <a:ea typeface="Rasa"/>
                <a:cs typeface="Rasa"/>
                <a:sym typeface="Rasa"/>
              </a:rPr>
              <a:t>2</a:t>
            </a:r>
            <a:r>
              <a:rPr b="0" lang="en-US" sz="1800" strike="noStrike">
                <a:latin typeface="Rasa"/>
                <a:ea typeface="Rasa"/>
                <a:cs typeface="Rasa"/>
                <a:sym typeface="Rasa"/>
              </a:rPr>
              <a:t> 3 7)</a:t>
            </a:r>
            <a:endParaRPr b="0" sz="1800" strike="noStrike">
              <a:latin typeface="Arial"/>
              <a:ea typeface="Arial"/>
              <a:cs typeface="Arial"/>
              <a:sym typeface="Arial"/>
            </a:endParaRPr>
          </a:p>
          <a:p>
            <a:pPr indent="0" lvl="0" marL="0" marR="0" rtl="0" algn="l">
              <a:spcBef>
                <a:spcPts val="0"/>
              </a:spcBef>
              <a:spcAft>
                <a:spcPts val="0"/>
              </a:spcAft>
              <a:buNone/>
            </a:pPr>
            <a:r>
              <a:rPr b="0" lang="en-US" sz="1800" strike="noStrike">
                <a:latin typeface="Rasa"/>
                <a:ea typeface="Rasa"/>
                <a:cs typeface="Rasa"/>
                <a:sym typeface="Rasa"/>
              </a:rPr>
              <a:t>43: True</a:t>
            </a:r>
            <a:endParaRPr b="0" sz="1800" strike="noStrike">
              <a:latin typeface="Arial"/>
              <a:ea typeface="Arial"/>
              <a:cs typeface="Arial"/>
              <a:sym typeface="Arial"/>
            </a:endParaRPr>
          </a:p>
          <a:p>
            <a:pPr indent="0" lvl="0" marL="0" marR="0" rtl="0" algn="l">
              <a:spcBef>
                <a:spcPts val="0"/>
              </a:spcBef>
              <a:spcAft>
                <a:spcPts val="0"/>
              </a:spcAft>
              <a:buNone/>
            </a:pPr>
            <a:r>
              <a:rPr b="0" lang="en-US" sz="1800" strike="noStrike">
                <a:latin typeface="Rasa"/>
                <a:ea typeface="Rasa"/>
                <a:cs typeface="Rasa"/>
                <a:sym typeface="Rasa"/>
              </a:rPr>
              <a:t>46: (</a:t>
            </a:r>
            <a:r>
              <a:rPr b="1" lang="en-US" sz="1800" strike="noStrike">
                <a:latin typeface="Rasa"/>
                <a:ea typeface="Rasa"/>
                <a:cs typeface="Rasa"/>
                <a:sym typeface="Rasa"/>
              </a:rPr>
              <a:t>2</a:t>
            </a:r>
            <a:r>
              <a:rPr b="0" lang="en-US" sz="1800" strike="noStrike">
                <a:latin typeface="Rasa"/>
                <a:ea typeface="Rasa"/>
                <a:cs typeface="Rasa"/>
                <a:sym typeface="Rasa"/>
              </a:rPr>
              <a:t> 23)</a:t>
            </a:r>
            <a:endParaRPr b="0" sz="1800" strike="noStrike">
              <a:latin typeface="Arial"/>
              <a:ea typeface="Arial"/>
              <a:cs typeface="Arial"/>
              <a:sym typeface="Arial"/>
            </a:endParaRPr>
          </a:p>
          <a:p>
            <a:pPr indent="0" lvl="0" marL="0" marR="0" rtl="0" algn="l">
              <a:spcBef>
                <a:spcPts val="0"/>
              </a:spcBef>
              <a:spcAft>
                <a:spcPts val="0"/>
              </a:spcAft>
              <a:buNone/>
            </a:pPr>
            <a:r>
              <a:rPr b="0" lang="en-US" sz="1800" strike="noStrike">
                <a:latin typeface="Rasa"/>
                <a:ea typeface="Rasa"/>
                <a:cs typeface="Rasa"/>
                <a:sym typeface="Rasa"/>
              </a:rPr>
              <a:t>47: True</a:t>
            </a:r>
            <a:endParaRPr b="0" sz="1800" strike="noStrike">
              <a:latin typeface="Arial"/>
              <a:ea typeface="Arial"/>
              <a:cs typeface="Arial"/>
              <a:sym typeface="Arial"/>
            </a:endParaRPr>
          </a:p>
          <a:p>
            <a:pPr indent="0" lvl="0" marL="0" marR="0" rtl="0" algn="l">
              <a:spcBef>
                <a:spcPts val="0"/>
              </a:spcBef>
              <a:spcAft>
                <a:spcPts val="0"/>
              </a:spcAft>
              <a:buNone/>
            </a:pPr>
            <a:r>
              <a:t/>
            </a:r>
            <a:endParaRPr b="0" sz="1800" strike="noStrike">
              <a:latin typeface="Arial"/>
              <a:ea typeface="Arial"/>
              <a:cs typeface="Arial"/>
              <a:sym typeface="Arial"/>
            </a:endParaRPr>
          </a:p>
        </p:txBody>
      </p:sp>
      <p:sp>
        <p:nvSpPr>
          <p:cNvPr id="199" name="Google Shape;199;p32"/>
          <p:cNvSpPr txBox="1"/>
          <p:nvPr/>
        </p:nvSpPr>
        <p:spPr>
          <a:xfrm>
            <a:off x="5152680" y="1769040"/>
            <a:ext cx="4426920" cy="490608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rPr b="0" lang="en-US" sz="1800" strike="noStrike">
                <a:latin typeface="Rasa"/>
                <a:ea typeface="Rasa"/>
                <a:cs typeface="Rasa"/>
                <a:sym typeface="Rasa"/>
              </a:rPr>
              <a:t>$ raku -e 'use Prime::Factor; say $_, ": ", $_.is-prime||prime-factors($_) for (43,47,51,53,59,37,61,41,31,29,26,23)'</a:t>
            </a:r>
            <a:endParaRPr b="0" sz="1800" strike="noStrike">
              <a:latin typeface="Arial"/>
              <a:ea typeface="Arial"/>
              <a:cs typeface="Arial"/>
              <a:sym typeface="Arial"/>
            </a:endParaRPr>
          </a:p>
          <a:p>
            <a:pPr indent="0" lvl="0" marL="0" marR="0" rtl="0" algn="l">
              <a:spcBef>
                <a:spcPts val="0"/>
              </a:spcBef>
              <a:spcAft>
                <a:spcPts val="0"/>
              </a:spcAft>
              <a:buNone/>
            </a:pPr>
            <a:r>
              <a:rPr b="0" lang="en-US" sz="1800" strike="noStrike">
                <a:latin typeface="Rasa"/>
                <a:ea typeface="Rasa"/>
                <a:cs typeface="Rasa"/>
                <a:sym typeface="Rasa"/>
              </a:rPr>
              <a:t>43: True</a:t>
            </a:r>
            <a:endParaRPr b="0" sz="1800" strike="noStrike">
              <a:latin typeface="Arial"/>
              <a:ea typeface="Arial"/>
              <a:cs typeface="Arial"/>
              <a:sym typeface="Arial"/>
            </a:endParaRPr>
          </a:p>
          <a:p>
            <a:pPr indent="0" lvl="0" marL="0" marR="0" rtl="0" algn="l">
              <a:spcBef>
                <a:spcPts val="0"/>
              </a:spcBef>
              <a:spcAft>
                <a:spcPts val="0"/>
              </a:spcAft>
              <a:buNone/>
            </a:pPr>
            <a:r>
              <a:rPr b="0" lang="en-US" sz="1800" strike="noStrike">
                <a:latin typeface="Rasa"/>
                <a:ea typeface="Rasa"/>
                <a:cs typeface="Rasa"/>
                <a:sym typeface="Rasa"/>
              </a:rPr>
              <a:t>47: True</a:t>
            </a:r>
            <a:endParaRPr b="0" sz="1800" strike="noStrike">
              <a:latin typeface="Arial"/>
              <a:ea typeface="Arial"/>
              <a:cs typeface="Arial"/>
              <a:sym typeface="Arial"/>
            </a:endParaRPr>
          </a:p>
          <a:p>
            <a:pPr indent="0" lvl="0" marL="0" marR="0" rtl="0" algn="l">
              <a:spcBef>
                <a:spcPts val="0"/>
              </a:spcBef>
              <a:spcAft>
                <a:spcPts val="0"/>
              </a:spcAft>
              <a:buNone/>
            </a:pPr>
            <a:r>
              <a:rPr b="0" lang="en-US" sz="1800" strike="noStrike">
                <a:latin typeface="Rasa"/>
                <a:ea typeface="Rasa"/>
                <a:cs typeface="Rasa"/>
                <a:sym typeface="Rasa"/>
              </a:rPr>
              <a:t>51: (</a:t>
            </a:r>
            <a:r>
              <a:rPr b="1" lang="en-US" sz="1800" strike="noStrike">
                <a:latin typeface="Rasa"/>
                <a:ea typeface="Rasa"/>
                <a:cs typeface="Rasa"/>
                <a:sym typeface="Rasa"/>
              </a:rPr>
              <a:t>3</a:t>
            </a:r>
            <a:r>
              <a:rPr b="0" lang="en-US" sz="1800" strike="noStrike">
                <a:latin typeface="Rasa"/>
                <a:ea typeface="Rasa"/>
                <a:cs typeface="Rasa"/>
                <a:sym typeface="Rasa"/>
              </a:rPr>
              <a:t> 17)</a:t>
            </a:r>
            <a:endParaRPr b="0" sz="1800" strike="noStrike">
              <a:latin typeface="Arial"/>
              <a:ea typeface="Arial"/>
              <a:cs typeface="Arial"/>
              <a:sym typeface="Arial"/>
            </a:endParaRPr>
          </a:p>
          <a:p>
            <a:pPr indent="0" lvl="0" marL="0" marR="0" rtl="0" algn="l">
              <a:spcBef>
                <a:spcPts val="0"/>
              </a:spcBef>
              <a:spcAft>
                <a:spcPts val="0"/>
              </a:spcAft>
              <a:buNone/>
            </a:pPr>
            <a:r>
              <a:rPr b="0" lang="en-US" sz="1800" strike="noStrike">
                <a:latin typeface="Rasa"/>
                <a:ea typeface="Rasa"/>
                <a:cs typeface="Rasa"/>
                <a:sym typeface="Rasa"/>
              </a:rPr>
              <a:t>53: True</a:t>
            </a:r>
            <a:endParaRPr b="0" sz="1800" strike="noStrike">
              <a:latin typeface="Arial"/>
              <a:ea typeface="Arial"/>
              <a:cs typeface="Arial"/>
              <a:sym typeface="Arial"/>
            </a:endParaRPr>
          </a:p>
          <a:p>
            <a:pPr indent="0" lvl="0" marL="0" marR="0" rtl="0" algn="l">
              <a:spcBef>
                <a:spcPts val="0"/>
              </a:spcBef>
              <a:spcAft>
                <a:spcPts val="0"/>
              </a:spcAft>
              <a:buNone/>
            </a:pPr>
            <a:r>
              <a:rPr b="0" lang="en-US" sz="1800" strike="noStrike">
                <a:latin typeface="Rasa"/>
                <a:ea typeface="Rasa"/>
                <a:cs typeface="Rasa"/>
                <a:sym typeface="Rasa"/>
              </a:rPr>
              <a:t>59: True</a:t>
            </a:r>
            <a:endParaRPr b="0" sz="1800" strike="noStrike">
              <a:latin typeface="Arial"/>
              <a:ea typeface="Arial"/>
              <a:cs typeface="Arial"/>
              <a:sym typeface="Arial"/>
            </a:endParaRPr>
          </a:p>
          <a:p>
            <a:pPr indent="0" lvl="0" marL="0" marR="0" rtl="0" algn="l">
              <a:spcBef>
                <a:spcPts val="0"/>
              </a:spcBef>
              <a:spcAft>
                <a:spcPts val="0"/>
              </a:spcAft>
              <a:buNone/>
            </a:pPr>
            <a:r>
              <a:rPr b="0" lang="en-US" sz="1800" strike="noStrike">
                <a:latin typeface="Rasa"/>
                <a:ea typeface="Rasa"/>
                <a:cs typeface="Rasa"/>
                <a:sym typeface="Rasa"/>
              </a:rPr>
              <a:t>37: True</a:t>
            </a:r>
            <a:endParaRPr b="0" sz="1800" strike="noStrike">
              <a:latin typeface="Arial"/>
              <a:ea typeface="Arial"/>
              <a:cs typeface="Arial"/>
              <a:sym typeface="Arial"/>
            </a:endParaRPr>
          </a:p>
          <a:p>
            <a:pPr indent="0" lvl="0" marL="0" marR="0" rtl="0" algn="l">
              <a:spcBef>
                <a:spcPts val="0"/>
              </a:spcBef>
              <a:spcAft>
                <a:spcPts val="0"/>
              </a:spcAft>
              <a:buNone/>
            </a:pPr>
            <a:r>
              <a:rPr b="0" lang="en-US" sz="1800" strike="noStrike">
                <a:latin typeface="Rasa"/>
                <a:ea typeface="Rasa"/>
                <a:cs typeface="Rasa"/>
                <a:sym typeface="Rasa"/>
              </a:rPr>
              <a:t>61: True</a:t>
            </a:r>
            <a:endParaRPr b="0" sz="1800" strike="noStrike">
              <a:latin typeface="Arial"/>
              <a:ea typeface="Arial"/>
              <a:cs typeface="Arial"/>
              <a:sym typeface="Arial"/>
            </a:endParaRPr>
          </a:p>
          <a:p>
            <a:pPr indent="0" lvl="0" marL="0" marR="0" rtl="0" algn="l">
              <a:spcBef>
                <a:spcPts val="0"/>
              </a:spcBef>
              <a:spcAft>
                <a:spcPts val="0"/>
              </a:spcAft>
              <a:buNone/>
            </a:pPr>
            <a:r>
              <a:rPr b="0" lang="en-US" sz="1800" strike="noStrike">
                <a:latin typeface="Rasa"/>
                <a:ea typeface="Rasa"/>
                <a:cs typeface="Rasa"/>
                <a:sym typeface="Rasa"/>
              </a:rPr>
              <a:t>41: True</a:t>
            </a:r>
            <a:endParaRPr b="0" sz="1800" strike="noStrike">
              <a:latin typeface="Arial"/>
              <a:ea typeface="Arial"/>
              <a:cs typeface="Arial"/>
              <a:sym typeface="Arial"/>
            </a:endParaRPr>
          </a:p>
          <a:p>
            <a:pPr indent="0" lvl="0" marL="0" marR="0" rtl="0" algn="l">
              <a:spcBef>
                <a:spcPts val="0"/>
              </a:spcBef>
              <a:spcAft>
                <a:spcPts val="0"/>
              </a:spcAft>
              <a:buNone/>
            </a:pPr>
            <a:r>
              <a:rPr b="0" lang="en-US" sz="1800" strike="noStrike">
                <a:latin typeface="Rasa"/>
                <a:ea typeface="Rasa"/>
                <a:cs typeface="Rasa"/>
                <a:sym typeface="Rasa"/>
              </a:rPr>
              <a:t>31: True</a:t>
            </a:r>
            <a:endParaRPr b="0" sz="1800" strike="noStrike">
              <a:latin typeface="Arial"/>
              <a:ea typeface="Arial"/>
              <a:cs typeface="Arial"/>
              <a:sym typeface="Arial"/>
            </a:endParaRPr>
          </a:p>
          <a:p>
            <a:pPr indent="0" lvl="0" marL="0" marR="0" rtl="0" algn="l">
              <a:spcBef>
                <a:spcPts val="0"/>
              </a:spcBef>
              <a:spcAft>
                <a:spcPts val="0"/>
              </a:spcAft>
              <a:buNone/>
            </a:pPr>
            <a:r>
              <a:rPr b="0" lang="en-US" sz="1800" strike="noStrike">
                <a:latin typeface="Rasa"/>
                <a:ea typeface="Rasa"/>
                <a:cs typeface="Rasa"/>
                <a:sym typeface="Rasa"/>
              </a:rPr>
              <a:t>29: True</a:t>
            </a:r>
            <a:endParaRPr b="0" sz="1800" strike="noStrike">
              <a:latin typeface="Arial"/>
              <a:ea typeface="Arial"/>
              <a:cs typeface="Arial"/>
              <a:sym typeface="Arial"/>
            </a:endParaRPr>
          </a:p>
          <a:p>
            <a:pPr indent="0" lvl="0" marL="0" marR="0" rtl="0" algn="l">
              <a:spcBef>
                <a:spcPts val="0"/>
              </a:spcBef>
              <a:spcAft>
                <a:spcPts val="0"/>
              </a:spcAft>
              <a:buNone/>
            </a:pPr>
            <a:r>
              <a:rPr b="0" lang="en-US" sz="1800" strike="noStrike">
                <a:latin typeface="Rasa"/>
                <a:ea typeface="Rasa"/>
                <a:cs typeface="Rasa"/>
                <a:sym typeface="Rasa"/>
              </a:rPr>
              <a:t>26: (</a:t>
            </a:r>
            <a:r>
              <a:rPr b="1" lang="en-US" sz="1800" strike="noStrike">
                <a:latin typeface="Rasa"/>
                <a:ea typeface="Rasa"/>
                <a:cs typeface="Rasa"/>
                <a:sym typeface="Rasa"/>
              </a:rPr>
              <a:t>2</a:t>
            </a:r>
            <a:r>
              <a:rPr b="0" lang="en-US" sz="1800" strike="noStrike">
                <a:latin typeface="Rasa"/>
                <a:ea typeface="Rasa"/>
                <a:cs typeface="Rasa"/>
                <a:sym typeface="Rasa"/>
              </a:rPr>
              <a:t> 13)</a:t>
            </a:r>
            <a:br>
              <a:rPr lang="en-US" sz="1800"/>
            </a:br>
            <a:r>
              <a:rPr b="0" lang="en-US" sz="1800" strike="noStrike">
                <a:latin typeface="Rasa"/>
                <a:ea typeface="Rasa"/>
                <a:cs typeface="Rasa"/>
                <a:sym typeface="Rasa"/>
              </a:rPr>
              <a:t>23: True</a:t>
            </a:r>
            <a:endParaRPr b="0" sz="1800" strike="noStrike">
              <a:latin typeface="Arial"/>
              <a:ea typeface="Arial"/>
              <a:cs typeface="Arial"/>
              <a:sym typeface="Arial"/>
            </a:endParaRPr>
          </a:p>
        </p:txBody>
      </p:sp>
      <p:sp>
        <p:nvSpPr>
          <p:cNvPr id="200" name="Google Shape;200;p32"/>
          <p:cNvSpPr txBox="1"/>
          <p:nvPr/>
        </p:nvSpPr>
        <p:spPr>
          <a:xfrm>
            <a:off x="252720" y="6619680"/>
            <a:ext cx="5599440" cy="4381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US" sz="1800" strike="noStrike">
                <a:latin typeface="Arial"/>
                <a:ea typeface="Arial"/>
                <a:cs typeface="Arial"/>
                <a:sym typeface="Arial"/>
              </a:rPr>
              <a:t>C-52: 25, 26, 29, 31, 34, 37, 38, 41, 42, </a:t>
            </a:r>
            <a:r>
              <a:rPr b="0" i="1" lang="en-US" sz="1800" strike="noStrike">
                <a:latin typeface="Arial"/>
                <a:ea typeface="Arial"/>
                <a:cs typeface="Arial"/>
                <a:sym typeface="Arial"/>
              </a:rPr>
              <a:t>43</a:t>
            </a:r>
            <a:r>
              <a:rPr b="0" lang="en-US" sz="1800" strike="noStrike">
                <a:latin typeface="Arial"/>
                <a:ea typeface="Arial"/>
                <a:cs typeface="Arial"/>
                <a:sym typeface="Arial"/>
              </a:rPr>
              <a:t>, 46, </a:t>
            </a:r>
            <a:r>
              <a:rPr b="0" i="1" lang="en-US" sz="1800" strike="noStrike">
                <a:latin typeface="Arial"/>
                <a:ea typeface="Arial"/>
                <a:cs typeface="Arial"/>
                <a:sym typeface="Arial"/>
              </a:rPr>
              <a:t>47</a:t>
            </a:r>
            <a:endParaRPr b="0" sz="1800" strike="noStrike">
              <a:latin typeface="Arial"/>
              <a:ea typeface="Arial"/>
              <a:cs typeface="Arial"/>
              <a:sym typeface="Arial"/>
            </a:endParaRPr>
          </a:p>
        </p:txBody>
      </p:sp>
      <p:sp>
        <p:nvSpPr>
          <p:cNvPr id="201" name="Google Shape;201;p32"/>
          <p:cNvSpPr txBox="1"/>
          <p:nvPr/>
        </p:nvSpPr>
        <p:spPr>
          <a:xfrm>
            <a:off x="4924800" y="6949800"/>
            <a:ext cx="4767840" cy="3466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US" sz="1800" strike="noStrike">
                <a:latin typeface="Arial"/>
                <a:ea typeface="Arial"/>
                <a:cs typeface="Arial"/>
                <a:sym typeface="Arial"/>
              </a:rPr>
              <a:t>SZ42: </a:t>
            </a:r>
            <a:r>
              <a:rPr b="1" lang="en-US" sz="1800" strike="noStrike">
                <a:latin typeface="Arial"/>
                <a:ea typeface="Arial"/>
                <a:cs typeface="Arial"/>
                <a:sym typeface="Arial"/>
              </a:rPr>
              <a:t>43,47</a:t>
            </a:r>
            <a:r>
              <a:rPr b="0" lang="en-US" sz="1800" strike="noStrike">
                <a:latin typeface="Arial"/>
                <a:ea typeface="Arial"/>
                <a:cs typeface="Arial"/>
                <a:sym typeface="Arial"/>
              </a:rPr>
              <a:t>,51,53,59,37,61,41,31,29,26,23</a:t>
            </a:r>
            <a:endParaRPr b="0" sz="1800" strike="noStrik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nvSpPr>
        <p:spPr>
          <a:xfrm>
            <a:off x="504000" y="301320"/>
            <a:ext cx="900576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4400" u="none" cap="none" strike="noStrike">
                <a:latin typeface="Lucida Sans"/>
                <a:ea typeface="Lucida Sans"/>
                <a:cs typeface="Lucida Sans"/>
                <a:sym typeface="Lucida Sans"/>
              </a:rPr>
              <a:t>Agenda</a:t>
            </a:r>
            <a:endParaRPr b="0" i="0" sz="4400" u="none" cap="none" strike="noStrike">
              <a:latin typeface="Lucida Sans"/>
              <a:ea typeface="Lucida Sans"/>
              <a:cs typeface="Lucida Sans"/>
              <a:sym typeface="Lucida Sans"/>
            </a:endParaRPr>
          </a:p>
        </p:txBody>
      </p:sp>
      <p:sp>
        <p:nvSpPr>
          <p:cNvPr id="70" name="Google Shape;70;p15"/>
          <p:cNvSpPr txBox="1"/>
          <p:nvPr/>
        </p:nvSpPr>
        <p:spPr>
          <a:xfrm>
            <a:off x="504000" y="1769040"/>
            <a:ext cx="9071640" cy="4384440"/>
          </a:xfrm>
          <a:prstGeom prst="rect">
            <a:avLst/>
          </a:prstGeom>
          <a:noFill/>
          <a:ln>
            <a:noFill/>
          </a:ln>
        </p:spPr>
        <p:txBody>
          <a:bodyPr anchorCtr="0" anchor="t" bIns="0" lIns="0" spcFirstLastPara="1" rIns="0" wrap="square" tIns="0">
            <a:normAutofit/>
          </a:bodyPr>
          <a:lstStyle/>
          <a:p>
            <a:pPr indent="-324000" lvl="0" marL="432000" marR="0" rtl="0" algn="l">
              <a:spcBef>
                <a:spcPts val="0"/>
              </a:spcBef>
              <a:spcAft>
                <a:spcPts val="0"/>
              </a:spcAft>
              <a:buClr>
                <a:srgbClr val="000000"/>
              </a:buClr>
              <a:buSzPts val="1440"/>
              <a:buFont typeface="Noto Sans Symbols"/>
              <a:buChar char="●"/>
            </a:pPr>
            <a:r>
              <a:rPr b="0" i="0" lang="en-US" sz="3200" u="none" cap="none" strike="noStrike">
                <a:latin typeface="Arial"/>
                <a:ea typeface="Arial"/>
                <a:cs typeface="Arial"/>
                <a:sym typeface="Arial"/>
              </a:rPr>
              <a:t>2021 Cryptology News in Review </a:t>
            </a:r>
            <a:endParaRPr b="0" i="0" sz="32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i="0" lang="en-US" sz="3200" u="none" cap="none" strike="noStrike">
                <a:latin typeface="Arial"/>
                <a:ea typeface="Arial"/>
                <a:cs typeface="Arial"/>
                <a:sym typeface="Arial"/>
              </a:rPr>
              <a:t>PGP Alternatives</a:t>
            </a:r>
            <a:endParaRPr b="0" i="0" sz="32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i="0" lang="en-US" sz="3200" u="none" cap="none" strike="noStrike">
                <a:latin typeface="Arial"/>
                <a:ea typeface="Arial"/>
                <a:cs typeface="Arial"/>
                <a:sym typeface="Arial"/>
              </a:rPr>
              <a:t>2021 the number</a:t>
            </a:r>
            <a:endParaRPr b="0" i="0" sz="32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i="0" lang="en-US" sz="3200" u="none" cap="none" strike="noStrike">
                <a:latin typeface="Arial"/>
                <a:ea typeface="Arial"/>
                <a:cs typeface="Arial"/>
                <a:sym typeface="Arial"/>
              </a:rPr>
              <a:t>History Resources</a:t>
            </a:r>
            <a:endParaRPr b="0" i="0" sz="32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i="0" lang="en-US" sz="3200" u="none" cap="none" strike="noStrike">
                <a:latin typeface="Arial"/>
                <a:ea typeface="Arial"/>
                <a:cs typeface="Arial"/>
                <a:sym typeface="Arial"/>
              </a:rPr>
              <a:t>Part II of RUBICON/MINERVA</a:t>
            </a:r>
            <a:br>
              <a:rPr b="0" i="0" lang="en-US" sz="1800" u="none" cap="none" strike="noStrike"/>
            </a:br>
            <a:r>
              <a:rPr b="0" i="0" lang="en-US" sz="3200" u="none" cap="none" strike="noStrike">
                <a:latin typeface="Arial"/>
                <a:ea typeface="Arial"/>
                <a:cs typeface="Arial"/>
                <a:sym typeface="Arial"/>
              </a:rPr>
              <a:t>(continued from </a:t>
            </a:r>
            <a:r>
              <a:rPr b="0" i="0" lang="en-US" sz="3200" u="sng" cap="none" strike="noStrike">
                <a:solidFill>
                  <a:schemeClr val="hlink"/>
                </a:solidFill>
                <a:latin typeface="Arial"/>
                <a:ea typeface="Arial"/>
                <a:cs typeface="Arial"/>
                <a:sym typeface="Arial"/>
                <a:hlinkClick r:id="rId3"/>
              </a:rPr>
              <a:t>2020</a:t>
            </a:r>
            <a:r>
              <a:rPr b="0" i="0" lang="en-US" sz="3200" u="none" cap="none" strike="noStrike">
                <a:latin typeface="Arial"/>
                <a:ea typeface="Arial"/>
                <a:cs typeface="Arial"/>
                <a:sym typeface="Arial"/>
              </a:rPr>
              <a:t>, </a:t>
            </a:r>
            <a:r>
              <a:rPr b="0" i="0" lang="en-US" sz="3200" u="sng" cap="none" strike="noStrike">
                <a:solidFill>
                  <a:schemeClr val="hlink"/>
                </a:solidFill>
                <a:latin typeface="Arial"/>
                <a:ea typeface="Arial"/>
                <a:cs typeface="Arial"/>
                <a:sym typeface="Arial"/>
                <a:hlinkClick r:id="rId4"/>
              </a:rPr>
              <a:t>YT</a:t>
            </a:r>
            <a:r>
              <a:rPr b="0" i="0" lang="en-US" sz="3200" u="none" cap="none" strike="noStrike">
                <a:latin typeface="Arial"/>
                <a:ea typeface="Arial"/>
                <a:cs typeface="Arial"/>
                <a:sym typeface="Arial"/>
              </a:rPr>
              <a:t>)</a:t>
            </a:r>
            <a:br>
              <a:rPr b="0" i="0" lang="en-US" sz="1800" u="none" cap="none" strike="noStrike"/>
            </a:br>
            <a:r>
              <a:rPr b="0" i="0" lang="en-US" sz="3200" u="none" cap="none" strike="noStrike">
                <a:latin typeface="Arial"/>
                <a:ea typeface="Arial"/>
                <a:cs typeface="Arial"/>
                <a:sym typeface="Arial"/>
              </a:rPr>
              <a:t> </a:t>
            </a:r>
            <a:endParaRPr b="0" i="0" sz="3200" u="none" cap="none" strike="noStrike">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3"/>
          <p:cNvSpPr txBox="1"/>
          <p:nvPr/>
        </p:nvSpPr>
        <p:spPr>
          <a:xfrm>
            <a:off x="504000" y="301320"/>
            <a:ext cx="900576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US" sz="4400" strike="noStrike">
                <a:latin typeface="Lucida Sans"/>
                <a:ea typeface="Lucida Sans"/>
                <a:cs typeface="Lucida Sans"/>
                <a:sym typeface="Lucida Sans"/>
              </a:rPr>
              <a:t>History: Newly Declassified</a:t>
            </a:r>
            <a:endParaRPr b="0" sz="4400" strike="noStrike">
              <a:latin typeface="Lucida Sans"/>
              <a:ea typeface="Lucida Sans"/>
              <a:cs typeface="Lucida Sans"/>
              <a:sym typeface="Lucida Sans"/>
            </a:endParaRPr>
          </a:p>
        </p:txBody>
      </p:sp>
      <p:sp>
        <p:nvSpPr>
          <p:cNvPr id="207" name="Google Shape;207;p33"/>
          <p:cNvSpPr txBox="1"/>
          <p:nvPr/>
        </p:nvSpPr>
        <p:spPr>
          <a:xfrm>
            <a:off x="504000" y="1769040"/>
            <a:ext cx="4982400" cy="438444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rPr b="0" lang="en-US" sz="3200" strike="noStrike">
                <a:latin typeface="Arial"/>
                <a:ea typeface="Arial"/>
                <a:cs typeface="Arial"/>
                <a:sym typeface="Arial"/>
              </a:rPr>
              <a:t>NSA textbook declassified </a:t>
            </a:r>
            <a:br>
              <a:rPr lang="en-US" sz="1800"/>
            </a:br>
            <a:r>
              <a:rPr b="0" lang="en-US" sz="3200" strike="noStrike">
                <a:latin typeface="Arial"/>
                <a:ea typeface="Arial"/>
                <a:cs typeface="Arial"/>
                <a:sym typeface="Arial"/>
              </a:rPr>
              <a:t>(per FOIA)</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1" i="1" lang="en-US" sz="3200" strike="noStrike">
                <a:latin typeface="Arial"/>
                <a:ea typeface="Arial"/>
                <a:cs typeface="Arial"/>
                <a:sym typeface="Arial"/>
              </a:rPr>
              <a:t>Military Cryptanalytics, </a:t>
            </a:r>
            <a:br>
              <a:rPr lang="en-US" sz="1800"/>
            </a:br>
            <a:r>
              <a:rPr b="1" i="1" lang="en-US" sz="3200" strike="noStrike">
                <a:latin typeface="Arial"/>
                <a:ea typeface="Arial"/>
                <a:cs typeface="Arial"/>
                <a:sym typeface="Arial"/>
              </a:rPr>
              <a:t>Part III</a:t>
            </a:r>
            <a:br>
              <a:rPr lang="en-US" sz="1800"/>
            </a:br>
            <a:r>
              <a:rPr b="0" lang="en-US" sz="3200" strike="noStrike">
                <a:latin typeface="Arial"/>
                <a:ea typeface="Arial"/>
                <a:cs typeface="Arial"/>
                <a:sym typeface="Arial"/>
              </a:rPr>
              <a:t>Lambros D. Callimahos, 1977. [</a:t>
            </a:r>
            <a:r>
              <a:rPr b="0" lang="en-US" sz="3200" u="sng" strike="noStrike">
                <a:solidFill>
                  <a:schemeClr val="hlink"/>
                </a:solidFill>
                <a:latin typeface="Arial"/>
                <a:ea typeface="Arial"/>
                <a:cs typeface="Arial"/>
                <a:sym typeface="Arial"/>
                <a:hlinkClick r:id="rId3"/>
              </a:rPr>
              <a:t>2021.01.04</a:t>
            </a:r>
            <a:r>
              <a:rPr b="0" lang="en-US" sz="3200" strike="noStrike">
                <a:latin typeface="Arial"/>
                <a:ea typeface="Arial"/>
                <a:cs typeface="Arial"/>
                <a:sym typeface="Arial"/>
              </a:rPr>
              <a:t>] </a:t>
            </a:r>
            <a:br>
              <a:rPr lang="en-US" sz="1800"/>
            </a:br>
            <a:r>
              <a:rPr b="0" lang="en-US" sz="3200" strike="noStrike">
                <a:latin typeface="Arial"/>
                <a:ea typeface="Arial"/>
                <a:cs typeface="Arial"/>
                <a:sym typeface="Arial"/>
              </a:rPr>
              <a:t>redacted</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Major expansion from WFF’s “Military Cryptanalysis Part III” text including LDC’s monographs.</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“Aperiodic Substitution Systems”</a:t>
            </a:r>
            <a:endParaRPr b="0" i="0" sz="2800" u="none" cap="none" strike="noStrike">
              <a:latin typeface="Arial"/>
              <a:ea typeface="Arial"/>
              <a:cs typeface="Arial"/>
              <a:sym typeface="Arial"/>
            </a:endParaRPr>
          </a:p>
        </p:txBody>
      </p:sp>
      <p:pic>
        <p:nvPicPr>
          <p:cNvPr id="208" name="Google Shape;208;p33"/>
          <p:cNvPicPr preferRelativeResize="0"/>
          <p:nvPr/>
        </p:nvPicPr>
        <p:blipFill rotWithShape="1">
          <a:blip r:embed="rId4">
            <a:alphaModFix/>
          </a:blip>
          <a:srcRect b="0" l="0" r="0" t="0"/>
          <a:stretch/>
        </p:blipFill>
        <p:spPr>
          <a:xfrm>
            <a:off x="5303520" y="1154520"/>
            <a:ext cx="4572000" cy="6221520"/>
          </a:xfrm>
          <a:prstGeom prst="rect">
            <a:avLst/>
          </a:prstGeom>
          <a:noFill/>
          <a:ln>
            <a:noFill/>
          </a:ln>
          <a:effectLst>
            <a:outerShdw dir="2700000" dist="101823">
              <a:srgbClr val="808080"/>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4"/>
          <p:cNvSpPr txBox="1"/>
          <p:nvPr/>
        </p:nvSpPr>
        <p:spPr>
          <a:xfrm>
            <a:off x="504000" y="301320"/>
            <a:ext cx="818280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1" lang="en-US" sz="3200" strike="noStrike">
                <a:latin typeface="Arial"/>
                <a:ea typeface="Arial"/>
                <a:cs typeface="Arial"/>
                <a:sym typeface="Arial"/>
              </a:rPr>
              <a:t>Military Cryptanalytics, Part III</a:t>
            </a:r>
            <a:endParaRPr b="0" sz="3200" strike="noStrike">
              <a:latin typeface="Lucida Sans"/>
              <a:ea typeface="Lucida Sans"/>
              <a:cs typeface="Lucida Sans"/>
              <a:sym typeface="Lucida Sans"/>
            </a:endParaRPr>
          </a:p>
        </p:txBody>
      </p:sp>
      <p:sp>
        <p:nvSpPr>
          <p:cNvPr id="214" name="Google Shape;214;p34"/>
          <p:cNvSpPr txBox="1"/>
          <p:nvPr/>
        </p:nvSpPr>
        <p:spPr>
          <a:xfrm>
            <a:off x="504000" y="1769040"/>
            <a:ext cx="4426920" cy="438444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rPr b="0" lang="en-US" sz="3200" strike="noStrike">
                <a:latin typeface="Arial"/>
                <a:ea typeface="Arial"/>
                <a:cs typeface="Arial"/>
                <a:sym typeface="Arial"/>
              </a:rPr>
              <a:t>What's redacted? </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One or more section titles are omitted from TOC under each of these headings:</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Autokey systems </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Long or continuous keys </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geared disks</a:t>
            </a:r>
            <a:endParaRPr b="0" i="0" sz="2800" u="none" cap="none" strike="noStrike">
              <a:latin typeface="Arial"/>
              <a:ea typeface="Arial"/>
              <a:cs typeface="Arial"/>
              <a:sym typeface="Arial"/>
            </a:endParaRPr>
          </a:p>
          <a:p>
            <a:pPr indent="-287999" lvl="2" marL="1296000" marR="0" rtl="0" algn="l">
              <a:spcBef>
                <a:spcPts val="850"/>
              </a:spcBef>
              <a:spcAft>
                <a:spcPts val="0"/>
              </a:spcAft>
              <a:buClr>
                <a:srgbClr val="000000"/>
              </a:buClr>
              <a:buSzPts val="1080"/>
              <a:buFont typeface="Noto Sans Symbols"/>
              <a:buChar char="●"/>
            </a:pPr>
            <a:r>
              <a:rPr b="0" i="0" lang="en-US" sz="2400" u="none" cap="none" strike="noStrike">
                <a:latin typeface="Arial"/>
                <a:ea typeface="Arial"/>
                <a:cs typeface="Arial"/>
                <a:sym typeface="Arial"/>
              </a:rPr>
              <a:t>? Kryha improvement?</a:t>
            </a:r>
            <a:endParaRPr b="0" i="0" sz="24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Key analysis</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Cryptodiagnoses</a:t>
            </a:r>
            <a:endParaRPr b="0" i="0" sz="28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Depth Reading</a:t>
            </a:r>
            <a:endParaRPr b="0" sz="3200" strike="noStrike">
              <a:latin typeface="Arial"/>
              <a:ea typeface="Arial"/>
              <a:cs typeface="Arial"/>
              <a:sym typeface="Arial"/>
            </a:endParaRPr>
          </a:p>
        </p:txBody>
      </p:sp>
      <p:sp>
        <p:nvSpPr>
          <p:cNvPr id="215" name="Google Shape;215;p34"/>
          <p:cNvSpPr txBox="1"/>
          <p:nvPr/>
        </p:nvSpPr>
        <p:spPr>
          <a:xfrm>
            <a:off x="5152680" y="1769040"/>
            <a:ext cx="4426920" cy="438444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rPr b="0" lang="en-US" sz="3200" strike="noStrike">
                <a:latin typeface="Arial"/>
                <a:ea typeface="Arial"/>
                <a:cs typeface="Arial"/>
                <a:sym typeface="Arial"/>
              </a:rPr>
              <a:t>Other sections:</a:t>
            </a:r>
            <a:endParaRPr b="0" sz="3200" strike="noStrike">
              <a:latin typeface="Arial"/>
              <a:ea typeface="Arial"/>
              <a:cs typeface="Arial"/>
              <a:sym typeface="Arial"/>
            </a:endParaRPr>
          </a:p>
          <a:p>
            <a:pPr indent="-324000" lvl="0" marL="432000" marR="0" rtl="0" algn="l">
              <a:spcBef>
                <a:spcPts val="1134"/>
              </a:spcBef>
              <a:spcAft>
                <a:spcPts val="0"/>
              </a:spcAft>
              <a:buClr>
                <a:srgbClr val="000000"/>
              </a:buClr>
              <a:buSzPts val="1440"/>
              <a:buFont typeface="Noto Sans Symbols"/>
              <a:buChar char="●"/>
            </a:pPr>
            <a:r>
              <a:rPr b="0" lang="en-US" sz="3200" strike="noStrike">
                <a:latin typeface="Arial"/>
                <a:ea typeface="Arial"/>
                <a:cs typeface="Arial"/>
                <a:sym typeface="Arial"/>
              </a:rPr>
              <a:t>Interupting key, text</a:t>
            </a:r>
            <a:endParaRPr b="0" sz="3200" strike="noStrike">
              <a:latin typeface="Arial"/>
              <a:ea typeface="Arial"/>
              <a:cs typeface="Arial"/>
              <a:sym typeface="Arial"/>
            </a:endParaRPr>
          </a:p>
          <a:p>
            <a:pPr indent="-324000" lvl="0" marL="432000" marR="0" rtl="0" algn="l">
              <a:spcBef>
                <a:spcPts val="1134"/>
              </a:spcBef>
              <a:spcAft>
                <a:spcPts val="0"/>
              </a:spcAft>
              <a:buClr>
                <a:srgbClr val="000000"/>
              </a:buClr>
              <a:buSzPts val="1440"/>
              <a:buFont typeface="Noto Sans Symbols"/>
              <a:buChar char="●"/>
            </a:pPr>
            <a:r>
              <a:rPr b="0" lang="en-US" sz="3200" strike="noStrike">
                <a:latin typeface="Arial"/>
                <a:ea typeface="Arial"/>
                <a:cs typeface="Arial"/>
                <a:sym typeface="Arial"/>
              </a:rPr>
              <a:t>Cylindrical &amp; strip </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Jefferson/Bazeries/Hitt</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incl. M-94 used in WW2</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Cipher Device M-94 tables</a:t>
            </a:r>
            <a:endParaRPr b="0" i="0" sz="28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Problems (classwork)</a:t>
            </a:r>
            <a:endParaRPr b="0" sz="3200" strike="noStrike">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35"/>
          <p:cNvPicPr preferRelativeResize="0"/>
          <p:nvPr/>
        </p:nvPicPr>
        <p:blipFill rotWithShape="1">
          <a:blip r:embed="rId3">
            <a:alphaModFix/>
          </a:blip>
          <a:srcRect b="0" l="0" r="0" t="0"/>
          <a:stretch/>
        </p:blipFill>
        <p:spPr>
          <a:xfrm>
            <a:off x="106920" y="4116600"/>
            <a:ext cx="2270520" cy="3394440"/>
          </a:xfrm>
          <a:prstGeom prst="rect">
            <a:avLst/>
          </a:prstGeom>
          <a:noFill/>
          <a:ln>
            <a:noFill/>
          </a:ln>
        </p:spPr>
      </p:pic>
      <p:sp>
        <p:nvSpPr>
          <p:cNvPr id="221" name="Google Shape;221;p35"/>
          <p:cNvSpPr txBox="1"/>
          <p:nvPr/>
        </p:nvSpPr>
        <p:spPr>
          <a:xfrm>
            <a:off x="504000" y="301320"/>
            <a:ext cx="900576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US" sz="4400" strike="noStrike">
                <a:latin typeface="Lucida Sans"/>
                <a:ea typeface="Lucida Sans"/>
                <a:cs typeface="Lucida Sans"/>
                <a:sym typeface="Lucida Sans"/>
              </a:rPr>
              <a:t>New Historical Resources</a:t>
            </a:r>
            <a:endParaRPr b="0" sz="4400" strike="noStrike">
              <a:latin typeface="Lucida Sans"/>
              <a:ea typeface="Lucida Sans"/>
              <a:cs typeface="Lucida Sans"/>
              <a:sym typeface="Lucida Sans"/>
            </a:endParaRPr>
          </a:p>
        </p:txBody>
      </p:sp>
      <p:sp>
        <p:nvSpPr>
          <p:cNvPr id="222" name="Google Shape;222;p35"/>
          <p:cNvSpPr txBox="1"/>
          <p:nvPr/>
        </p:nvSpPr>
        <p:spPr>
          <a:xfrm>
            <a:off x="504000" y="1769040"/>
            <a:ext cx="9071640" cy="4384440"/>
          </a:xfrm>
          <a:prstGeom prst="rect">
            <a:avLst/>
          </a:prstGeom>
          <a:noFill/>
          <a:ln>
            <a:noFill/>
          </a:ln>
        </p:spPr>
        <p:txBody>
          <a:bodyPr anchorCtr="0" anchor="t" bIns="0" lIns="0" spcFirstLastPara="1" rIns="0" wrap="square" tIns="0">
            <a:normAutofit/>
          </a:bodyPr>
          <a:lstStyle/>
          <a:p>
            <a:pPr indent="-324000" lvl="0" marL="432000" marR="0" rtl="0" algn="l">
              <a:spcBef>
                <a:spcPts val="0"/>
              </a:spcBef>
              <a:spcAft>
                <a:spcPts val="0"/>
              </a:spcAft>
              <a:buClr>
                <a:srgbClr val="000000"/>
              </a:buClr>
              <a:buSzPts val="1440"/>
              <a:buFont typeface="Noto Sans Symbols"/>
              <a:buChar char="●"/>
            </a:pPr>
            <a:r>
              <a:rPr b="0" lang="en-US" sz="3200" strike="noStrike">
                <a:latin typeface="Arial"/>
                <a:ea typeface="Arial"/>
                <a:cs typeface="Arial"/>
                <a:sym typeface="Arial"/>
              </a:rPr>
              <a:t>Dermot Turing, Alan’s Nephew,2 </a:t>
            </a:r>
            <a:r>
              <a:rPr b="0" lang="en-US" sz="3200" u="sng" strike="noStrike">
                <a:solidFill>
                  <a:schemeClr val="hlink"/>
                </a:solidFill>
                <a:latin typeface="Arial"/>
                <a:ea typeface="Arial"/>
                <a:cs typeface="Arial"/>
                <a:sym typeface="Arial"/>
                <a:hlinkClick r:id="rId4"/>
              </a:rPr>
              <a:t>book</a:t>
            </a:r>
            <a:r>
              <a:rPr b="0" lang="en-US" sz="3200" strike="noStrike">
                <a:latin typeface="Arial"/>
                <a:ea typeface="Arial"/>
                <a:cs typeface="Arial"/>
                <a:sym typeface="Arial"/>
              </a:rPr>
              <a:t>s &amp; </a:t>
            </a:r>
            <a:r>
              <a:rPr b="0" lang="en-US" sz="3200" u="sng" strike="noStrike">
                <a:solidFill>
                  <a:schemeClr val="hlink"/>
                </a:solidFill>
                <a:latin typeface="Arial"/>
                <a:ea typeface="Arial"/>
                <a:cs typeface="Arial"/>
                <a:sym typeface="Arial"/>
                <a:hlinkClick r:id="rId5"/>
              </a:rPr>
              <a:t>videos</a:t>
            </a:r>
            <a:r>
              <a:rPr b="0" lang="en-US" sz="3200" strike="noStrike">
                <a:latin typeface="Arial"/>
                <a:ea typeface="Arial"/>
                <a:cs typeface="Arial"/>
                <a:sym typeface="Arial"/>
              </a:rPr>
              <a:t> sharing credit with Poles, boffins.</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u="sng" strike="noStrike">
                <a:solidFill>
                  <a:schemeClr val="hlink"/>
                </a:solidFill>
                <a:latin typeface="Arial"/>
                <a:ea typeface="Arial"/>
                <a:cs typeface="Arial"/>
                <a:sym typeface="Arial"/>
                <a:hlinkClick r:id="rId6"/>
              </a:rPr>
              <a:t>Sr Historian at NSA, Lawfare podcast , VENONA</a:t>
            </a:r>
            <a:endParaRPr b="0" sz="3200" strike="noStrike">
              <a:latin typeface="Arial"/>
              <a:ea typeface="Arial"/>
              <a:cs typeface="Arial"/>
              <a:sym typeface="Arial"/>
            </a:endParaRPr>
          </a:p>
          <a:p>
            <a:pPr indent="-324000" lvl="0" marL="432000" marR="0" rtl="0" algn="ctr">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New </a:t>
            </a:r>
            <a:r>
              <a:rPr b="0" lang="en-US" sz="3200" u="sng" strike="noStrike">
                <a:solidFill>
                  <a:schemeClr val="hlink"/>
                </a:solidFill>
                <a:latin typeface="Arial"/>
                <a:ea typeface="Arial"/>
                <a:cs typeface="Arial"/>
                <a:sym typeface="Arial"/>
                <a:hlinkClick r:id="rId7"/>
              </a:rPr>
              <a:t>Colossus</a:t>
            </a:r>
            <a:r>
              <a:rPr b="0" lang="en-US" sz="3200" strike="noStrike">
                <a:latin typeface="Arial"/>
                <a:ea typeface="Arial"/>
                <a:cs typeface="Arial"/>
                <a:sym typeface="Arial"/>
              </a:rPr>
              <a:t> video</a:t>
            </a:r>
            <a:endParaRPr b="0" sz="3200" strike="noStrike">
              <a:latin typeface="Arial"/>
              <a:ea typeface="Arial"/>
              <a:cs typeface="Arial"/>
              <a:sym typeface="Arial"/>
            </a:endParaRPr>
          </a:p>
        </p:txBody>
      </p:sp>
      <p:pic>
        <p:nvPicPr>
          <p:cNvPr id="223" name="Google Shape;223;p35"/>
          <p:cNvPicPr preferRelativeResize="0"/>
          <p:nvPr/>
        </p:nvPicPr>
        <p:blipFill rotWithShape="1">
          <a:blip r:embed="rId8">
            <a:alphaModFix/>
          </a:blip>
          <a:srcRect b="0" l="0" r="0" t="0"/>
          <a:stretch/>
        </p:blipFill>
        <p:spPr>
          <a:xfrm>
            <a:off x="7498080" y="3810960"/>
            <a:ext cx="2581920" cy="368712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6"/>
          <p:cNvSpPr txBox="1"/>
          <p:nvPr/>
        </p:nvSpPr>
        <p:spPr>
          <a:xfrm>
            <a:off x="504000" y="301320"/>
            <a:ext cx="900576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US" sz="4400" strike="noStrike">
                <a:latin typeface="Arial"/>
                <a:ea typeface="Arial"/>
                <a:cs typeface="Arial"/>
                <a:sym typeface="Arial"/>
              </a:rPr>
              <a:t>Transitional: The last Rotors</a:t>
            </a:r>
            <a:endParaRPr b="0" sz="4400" strike="noStrike">
              <a:latin typeface="Lucida Sans"/>
              <a:ea typeface="Lucida Sans"/>
              <a:cs typeface="Lucida Sans"/>
              <a:sym typeface="Lucida Sans"/>
            </a:endParaRPr>
          </a:p>
        </p:txBody>
      </p:sp>
      <p:sp>
        <p:nvSpPr>
          <p:cNvPr id="229" name="Google Shape;229;p36"/>
          <p:cNvSpPr txBox="1"/>
          <p:nvPr/>
        </p:nvSpPr>
        <p:spPr>
          <a:xfrm>
            <a:off x="504000" y="1769040"/>
            <a:ext cx="5531040" cy="5088960"/>
          </a:xfrm>
          <a:prstGeom prst="rect">
            <a:avLst/>
          </a:prstGeom>
          <a:noFill/>
          <a:ln>
            <a:noFill/>
          </a:ln>
        </p:spPr>
        <p:txBody>
          <a:bodyPr anchorCtr="0" anchor="t" bIns="0" lIns="0" spcFirstLastPara="1" rIns="0" wrap="square" tIns="0">
            <a:normAutofit/>
          </a:bodyPr>
          <a:lstStyle/>
          <a:p>
            <a:pPr indent="-324000" lvl="0" marL="432000" marR="0" rtl="0" algn="l">
              <a:spcBef>
                <a:spcPts val="0"/>
              </a:spcBef>
              <a:spcAft>
                <a:spcPts val="0"/>
              </a:spcAft>
              <a:buClr>
                <a:srgbClr val="000000"/>
              </a:buClr>
              <a:buSzPts val="1440"/>
              <a:buFont typeface="Noto Sans Symbols"/>
              <a:buChar char="●"/>
            </a:pPr>
            <a:r>
              <a:rPr b="0" lang="en-US" sz="3200" strike="noStrike">
                <a:latin typeface="Arial"/>
                <a:ea typeface="Arial"/>
                <a:cs typeface="Arial"/>
                <a:sym typeface="Arial"/>
              </a:rPr>
              <a:t>Improving on Enigma</a:t>
            </a:r>
            <a:br>
              <a:rPr lang="en-US" sz="1800"/>
            </a:br>
            <a:r>
              <a:rPr b="0" lang="en-US" sz="3200" strike="noStrike">
                <a:latin typeface="Arial"/>
                <a:ea typeface="Arial"/>
                <a:cs typeface="Arial"/>
                <a:sym typeface="Arial"/>
              </a:rPr>
              <a:t> through Reinjection</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US Army SIS discovered 1944</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Rediscovered by industry 1953</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Multiplies a Rotor machine’s security.</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Rather than once thru or 1+reflect, twice or more forward (&amp; reflects)</a:t>
            </a:r>
            <a:endParaRPr b="0" i="0" sz="2800" u="none" cap="none" strike="noStrike">
              <a:latin typeface="Arial"/>
              <a:ea typeface="Arial"/>
              <a:cs typeface="Arial"/>
              <a:sym typeface="Arial"/>
            </a:endParaRPr>
          </a:p>
          <a:p>
            <a:pPr indent="-287999" lvl="2" marL="1296000" marR="0" rtl="0" algn="l">
              <a:spcBef>
                <a:spcPts val="850"/>
              </a:spcBef>
              <a:spcAft>
                <a:spcPts val="0"/>
              </a:spcAft>
              <a:buClr>
                <a:srgbClr val="000000"/>
              </a:buClr>
              <a:buSzPts val="900"/>
              <a:buFont typeface="Noto Sans Symbols"/>
              <a:buChar char="●"/>
            </a:pPr>
            <a:r>
              <a:rPr b="0" i="0" lang="en-US" sz="2000" u="none" cap="none" strike="noStrike">
                <a:latin typeface="Arial"/>
                <a:ea typeface="Arial"/>
                <a:cs typeface="Arial"/>
                <a:sym typeface="Arial"/>
              </a:rPr>
              <a:t>Unclear to me how one assures first pass is to a looped back terminal? </a:t>
            </a:r>
            <a:endParaRPr b="0" i="0" sz="2000" u="none" cap="none" strike="noStrike">
              <a:latin typeface="Arial"/>
              <a:ea typeface="Arial"/>
              <a:cs typeface="Arial"/>
              <a:sym typeface="Arial"/>
            </a:endParaRPr>
          </a:p>
          <a:p>
            <a:pPr indent="-287999" lvl="2" marL="1296000" marR="0" rtl="0" algn="l">
              <a:spcBef>
                <a:spcPts val="850"/>
              </a:spcBef>
              <a:spcAft>
                <a:spcPts val="0"/>
              </a:spcAft>
              <a:buClr>
                <a:srgbClr val="000000"/>
              </a:buClr>
              <a:buSzPts val="900"/>
              <a:buFont typeface="Noto Sans Symbols"/>
              <a:buChar char="●"/>
            </a:pPr>
            <a:r>
              <a:rPr b="0" i="0" lang="en-US" sz="2000" u="none" cap="none" strike="noStrike">
                <a:latin typeface="Arial"/>
                <a:ea typeface="Arial"/>
                <a:cs typeface="Arial"/>
                <a:sym typeface="Arial"/>
              </a:rPr>
              <a:t>Or is Sometimes good enough / better? </a:t>
            </a:r>
            <a:endParaRPr b="0" i="0" sz="2000" u="none" cap="none" strike="noStrike">
              <a:latin typeface="Arial"/>
              <a:ea typeface="Arial"/>
              <a:cs typeface="Arial"/>
              <a:sym typeface="Arial"/>
            </a:endParaRPr>
          </a:p>
        </p:txBody>
      </p:sp>
      <p:sp>
        <p:nvSpPr>
          <p:cNvPr id="230" name="Google Shape;230;p36"/>
          <p:cNvSpPr txBox="1"/>
          <p:nvPr/>
        </p:nvSpPr>
        <p:spPr>
          <a:xfrm>
            <a:off x="4957200" y="3661200"/>
            <a:ext cx="180720" cy="4273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6"/>
          <p:cNvSpPr txBox="1"/>
          <p:nvPr/>
        </p:nvSpPr>
        <p:spPr>
          <a:xfrm>
            <a:off x="4957200" y="3661200"/>
            <a:ext cx="180720" cy="4273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2" name="Google Shape;232;p36"/>
          <p:cNvPicPr preferRelativeResize="0"/>
          <p:nvPr/>
        </p:nvPicPr>
        <p:blipFill rotWithShape="1">
          <a:blip r:embed="rId3">
            <a:alphaModFix/>
          </a:blip>
          <a:srcRect b="0" l="0" r="0" t="0"/>
          <a:stretch/>
        </p:blipFill>
        <p:spPr>
          <a:xfrm>
            <a:off x="5992920" y="2630520"/>
            <a:ext cx="3838320" cy="2307240"/>
          </a:xfrm>
          <a:prstGeom prst="rect">
            <a:avLst/>
          </a:prstGeom>
          <a:noFill/>
          <a:ln>
            <a:noFill/>
          </a:ln>
        </p:spPr>
      </p:pic>
      <p:sp>
        <p:nvSpPr>
          <p:cNvPr id="233" name="Google Shape;233;p36"/>
          <p:cNvSpPr txBox="1"/>
          <p:nvPr/>
        </p:nvSpPr>
        <p:spPr>
          <a:xfrm>
            <a:off x="6035040" y="6583680"/>
            <a:ext cx="3734640" cy="6022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US" sz="1800" strike="noStrike">
                <a:solidFill>
                  <a:srgbClr val="CE181E"/>
                </a:solidFill>
                <a:latin typeface="Arial"/>
                <a:ea typeface="Arial"/>
                <a:cs typeface="Arial"/>
                <a:sym typeface="Arial"/>
              </a:rPr>
              <a:t>Other half of the Minerva / Rubicon Cag story from 2020 broke in 2021</a:t>
            </a:r>
            <a:endParaRPr b="0" sz="1800" strike="noStrike">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37"/>
          <p:cNvPicPr preferRelativeResize="0"/>
          <p:nvPr/>
        </p:nvPicPr>
        <p:blipFill rotWithShape="1">
          <a:blip r:embed="rId3">
            <a:alphaModFix/>
          </a:blip>
          <a:srcRect b="0" l="0" r="0" t="0"/>
          <a:stretch/>
        </p:blipFill>
        <p:spPr>
          <a:xfrm>
            <a:off x="1737360" y="0"/>
            <a:ext cx="6515640" cy="7559640"/>
          </a:xfrm>
          <a:prstGeom prst="rect">
            <a:avLst/>
          </a:prstGeom>
          <a:noFill/>
          <a:ln>
            <a:noFill/>
          </a:ln>
        </p:spPr>
      </p:pic>
      <p:sp>
        <p:nvSpPr>
          <p:cNvPr id="239" name="Google Shape;239;p37"/>
          <p:cNvSpPr txBox="1"/>
          <p:nvPr/>
        </p:nvSpPr>
        <p:spPr>
          <a:xfrm>
            <a:off x="504000" y="1769040"/>
            <a:ext cx="9071640" cy="5363280"/>
          </a:xfrm>
          <a:prstGeom prst="rect">
            <a:avLst/>
          </a:prstGeom>
          <a:solidFill>
            <a:srgbClr val="FFFFFF">
              <a:alpha val="14901"/>
            </a:srgbClr>
          </a:solidFill>
          <a:ln>
            <a:noFill/>
          </a:ln>
        </p:spPr>
        <p:txBody>
          <a:bodyPr anchorCtr="0" anchor="t" bIns="0" lIns="0" spcFirstLastPara="1" rIns="0" wrap="square" tIns="0">
            <a:normAutofit/>
          </a:bodyPr>
          <a:lstStyle/>
          <a:p>
            <a:pPr indent="-324000" lvl="1" marL="864000" marR="0" rtl="0" algn="l">
              <a:spcBef>
                <a:spcPts val="0"/>
              </a:spcBef>
              <a:spcAft>
                <a:spcPts val="0"/>
              </a:spcAft>
              <a:buClr>
                <a:srgbClr val="000000"/>
              </a:buClr>
              <a:buSzPts val="2100"/>
              <a:buFont typeface="Noto Sans Symbols"/>
              <a:buChar char="−"/>
            </a:pPr>
            <a:r>
              <a:rPr b="0" i="0" lang="en-US" sz="2800" u="none" cap="none" strike="noStrike">
                <a:solidFill>
                  <a:srgbClr val="000000"/>
                </a:solidFill>
                <a:latin typeface="Arial"/>
                <a:ea typeface="Arial"/>
                <a:cs typeface="Arial"/>
                <a:sym typeface="Arial"/>
              </a:rPr>
              <a:t>the other half of Rubicon/MINERVA scandal !</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solidFill>
                  <a:srgbClr val="000000"/>
                </a:solidFill>
                <a:latin typeface="Arial"/>
                <a:ea typeface="Arial"/>
                <a:cs typeface="Arial"/>
                <a:sym typeface="Arial"/>
              </a:rPr>
              <a:t>IEEE article published last few weeks -  </a:t>
            </a:r>
            <a:br>
              <a:rPr b="0" i="0" lang="en-US" sz="1800" u="none" cap="none" strike="noStrike"/>
            </a:br>
            <a:r>
              <a:rPr b="0" i="0" lang="en-US" sz="1300" u="none" cap="none" strike="noStrike">
                <a:solidFill>
                  <a:srgbClr val="000000"/>
                </a:solidFill>
                <a:latin typeface="Arial"/>
                <a:ea typeface="Arial"/>
                <a:cs typeface="Arial"/>
                <a:sym typeface="Arial"/>
              </a:rPr>
              <a:t>https://spectrum.ieee.org/the-scandalous-history-of-the-last-rotor-cipher-machine/particle-1</a:t>
            </a:r>
            <a:endParaRPr b="0" i="0" sz="13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solidFill>
                  <a:srgbClr val="000000"/>
                </a:solidFill>
                <a:latin typeface="Arial"/>
                <a:ea typeface="Arial"/>
                <a:cs typeface="Arial"/>
                <a:sym typeface="Arial"/>
              </a:rPr>
              <a:t>Hagelin/CryptoAG separately discovered the Reinjection principle </a:t>
            </a:r>
            <a:endParaRPr b="0" i="0" sz="2800" u="none" cap="none" strike="noStrike">
              <a:latin typeface="Arial"/>
              <a:ea typeface="Arial"/>
              <a:cs typeface="Arial"/>
              <a:sym typeface="Arial"/>
            </a:endParaRPr>
          </a:p>
          <a:p>
            <a:pPr indent="-287999" lvl="2" marL="1296000" marR="0" rtl="0" algn="l">
              <a:spcBef>
                <a:spcPts val="850"/>
              </a:spcBef>
              <a:spcAft>
                <a:spcPts val="0"/>
              </a:spcAft>
              <a:buClr>
                <a:srgbClr val="000000"/>
              </a:buClr>
              <a:buSzPts val="1080"/>
              <a:buFont typeface="Noto Sans Symbols"/>
              <a:buChar char="●"/>
            </a:pPr>
            <a:r>
              <a:rPr b="0" i="0" lang="en-US" sz="2400" u="none" cap="none" strike="noStrike">
                <a:solidFill>
                  <a:srgbClr val="000000"/>
                </a:solidFill>
                <a:latin typeface="Arial"/>
                <a:ea typeface="Arial"/>
                <a:cs typeface="Arial"/>
                <a:sym typeface="Arial"/>
              </a:rPr>
              <a:t>Acquired US Patent despite secret prior art!</a:t>
            </a:r>
            <a:endParaRPr b="0" i="0" sz="24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solidFill>
                  <a:srgbClr val="000000"/>
                </a:solidFill>
                <a:latin typeface="Arial"/>
                <a:ea typeface="Arial"/>
                <a:cs typeface="Arial"/>
                <a:sym typeface="Arial"/>
              </a:rPr>
              <a:t>would have been at least as secure as NSA’s own KL-7</a:t>
            </a:r>
            <a:endParaRPr b="0" i="0" sz="2800" u="none" cap="none" strike="noStrike">
              <a:latin typeface="Arial"/>
              <a:ea typeface="Arial"/>
              <a:cs typeface="Arial"/>
              <a:sym typeface="Arial"/>
            </a:endParaRPr>
          </a:p>
          <a:p>
            <a:pPr indent="-287999" lvl="2" marL="1296000" marR="0" rtl="0" algn="l">
              <a:spcBef>
                <a:spcPts val="850"/>
              </a:spcBef>
              <a:spcAft>
                <a:spcPts val="0"/>
              </a:spcAft>
              <a:buClr>
                <a:srgbClr val="000000"/>
              </a:buClr>
              <a:buSzPts val="1080"/>
              <a:buFont typeface="Noto Sans Symbols"/>
              <a:buChar char="●"/>
            </a:pPr>
            <a:r>
              <a:rPr b="0" i="0" lang="en-US" sz="2400" u="none" cap="none" strike="noStrike">
                <a:solidFill>
                  <a:srgbClr val="000000"/>
                </a:solidFill>
                <a:latin typeface="Arial"/>
                <a:ea typeface="Arial"/>
                <a:cs typeface="Arial"/>
                <a:sym typeface="Arial"/>
              </a:rPr>
              <a:t>so was quietly scuttled, too dangerous.</a:t>
            </a:r>
            <a:endParaRPr b="0" i="0" sz="24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solidFill>
                  <a:srgbClr val="000000"/>
                </a:solidFill>
                <a:latin typeface="Arial"/>
                <a:ea typeface="Arial"/>
                <a:cs typeface="Arial"/>
                <a:sym typeface="Arial"/>
              </a:rPr>
              <a:t>Only Rotor machine (vs pin-wheel) by CryptoAG; </a:t>
            </a:r>
            <a:br>
              <a:rPr b="0" i="0" lang="en-US" sz="1800" u="none" cap="none" strike="noStrike"/>
            </a:br>
            <a:r>
              <a:rPr b="0" i="0" lang="en-US" sz="2800" u="none" cap="none" strike="noStrike">
                <a:solidFill>
                  <a:srgbClr val="000000"/>
                </a:solidFill>
                <a:latin typeface="Arial"/>
                <a:ea typeface="Arial"/>
                <a:cs typeface="Arial"/>
                <a:sym typeface="Arial"/>
              </a:rPr>
              <a:t>	(Hagelin collaborated on one other)</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solidFill>
                  <a:srgbClr val="000000"/>
                </a:solidFill>
                <a:latin typeface="Arial"/>
                <a:ea typeface="Arial"/>
                <a:cs typeface="Arial"/>
                <a:sym typeface="Arial"/>
              </a:rPr>
              <a:t>Only 12 built -- 2 known to survive?</a:t>
            </a:r>
            <a:endParaRPr b="0" i="0" sz="2800" u="none" cap="none" strike="noStrike">
              <a:latin typeface="Arial"/>
              <a:ea typeface="Arial"/>
              <a:cs typeface="Arial"/>
              <a:sym typeface="Arial"/>
            </a:endParaRPr>
          </a:p>
        </p:txBody>
      </p:sp>
      <p:sp>
        <p:nvSpPr>
          <p:cNvPr id="240" name="Google Shape;240;p37"/>
          <p:cNvSpPr txBox="1"/>
          <p:nvPr/>
        </p:nvSpPr>
        <p:spPr>
          <a:xfrm>
            <a:off x="504000" y="993960"/>
            <a:ext cx="8182800" cy="652680"/>
          </a:xfrm>
          <a:prstGeom prst="rect">
            <a:avLst/>
          </a:prstGeom>
          <a:solidFill>
            <a:srgbClr val="FFFFFF">
              <a:alpha val="49803"/>
            </a:srgbClr>
          </a:solid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US" sz="4400" strike="noStrike">
                <a:latin typeface="Lucida Sans"/>
                <a:ea typeface="Lucida Sans"/>
                <a:cs typeface="Lucida Sans"/>
                <a:sym typeface="Lucida Sans"/>
              </a:rPr>
              <a:t>Hagelin CryptoAG HX-63</a:t>
            </a:r>
            <a:endParaRPr b="0" sz="4400" strike="noStrike">
              <a:latin typeface="Lucida Sans"/>
              <a:ea typeface="Lucida Sans"/>
              <a:cs typeface="Lucida Sans"/>
              <a:sym typeface="Lucida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8"/>
          <p:cNvSpPr txBox="1"/>
          <p:nvPr/>
        </p:nvSpPr>
        <p:spPr>
          <a:xfrm>
            <a:off x="504000" y="301320"/>
            <a:ext cx="900576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US" sz="4400" strike="noStrike">
                <a:latin typeface="Lucida Sans"/>
                <a:ea typeface="Lucida Sans"/>
                <a:cs typeface="Lucida Sans"/>
                <a:sym typeface="Lucida Sans"/>
              </a:rPr>
              <a:t>ФИАЛКА (Fialka M-125)</a:t>
            </a:r>
            <a:endParaRPr b="0" sz="4400" strike="noStrike">
              <a:latin typeface="Lucida Sans"/>
              <a:ea typeface="Lucida Sans"/>
              <a:cs typeface="Lucida Sans"/>
              <a:sym typeface="Lucida Sans"/>
            </a:endParaRPr>
          </a:p>
        </p:txBody>
      </p:sp>
      <p:sp>
        <p:nvSpPr>
          <p:cNvPr id="246" name="Google Shape;246;p38"/>
          <p:cNvSpPr txBox="1"/>
          <p:nvPr/>
        </p:nvSpPr>
        <p:spPr>
          <a:xfrm>
            <a:off x="504000" y="1769040"/>
            <a:ext cx="4426920" cy="5363280"/>
          </a:xfrm>
          <a:prstGeom prst="rect">
            <a:avLst/>
          </a:prstGeom>
          <a:noFill/>
          <a:ln>
            <a:noFill/>
          </a:ln>
        </p:spPr>
        <p:txBody>
          <a:bodyPr anchorCtr="0" anchor="t" bIns="0" lIns="0" spcFirstLastPara="1" rIns="0" wrap="square" tIns="0">
            <a:normAutofit/>
          </a:bodyPr>
          <a:lstStyle/>
          <a:p>
            <a:pPr indent="-324000" lvl="0" marL="432000" marR="0" rtl="0" algn="l">
              <a:spcBef>
                <a:spcPts val="0"/>
              </a:spcBef>
              <a:spcAft>
                <a:spcPts val="0"/>
              </a:spcAft>
              <a:buClr>
                <a:srgbClr val="000000"/>
              </a:buClr>
              <a:buSzPts val="1440"/>
              <a:buFont typeface="Noto Sans Symbols"/>
              <a:buChar char="●"/>
            </a:pPr>
            <a:r>
              <a:rPr b="0" lang="en-US" sz="3200" strike="noStrike">
                <a:latin typeface="Arial"/>
                <a:ea typeface="Arial"/>
                <a:cs typeface="Arial"/>
                <a:sym typeface="Arial"/>
              </a:rPr>
              <a:t>1956. 10 rotors, </a:t>
            </a:r>
            <a:r>
              <a:rPr b="0" lang="en-US" sz="3200" u="sng" strike="noStrike">
                <a:latin typeface="Arial"/>
                <a:ea typeface="Arial"/>
                <a:cs typeface="Arial"/>
                <a:sym typeface="Arial"/>
              </a:rPr>
              <a:t>contra</a:t>
            </a:r>
            <a:r>
              <a:rPr b="0" lang="en-US" sz="3200" strike="noStrike">
                <a:latin typeface="Arial"/>
                <a:ea typeface="Arial"/>
                <a:cs typeface="Arial"/>
                <a:sym typeface="Arial"/>
              </a:rPr>
              <a:t>-rotating!</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Enigma Crib-Collision avoided</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Still has reflection, mostly reciprocal, but complex reflector logic</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total encryption can have self-encryption 1:30</a:t>
            </a:r>
            <a:br>
              <a:rPr b="0" i="0" lang="en-US" sz="1800" u="none" cap="none" strike="noStrike"/>
            </a:br>
            <a:r>
              <a:rPr b="0" i="0" lang="en-US" sz="2800" u="none" cap="none" strike="noStrike">
                <a:latin typeface="Arial"/>
                <a:ea typeface="Arial"/>
                <a:cs typeface="Arial"/>
                <a:sym typeface="Arial"/>
              </a:rPr>
              <a:t>E→E (but not always E!)</a:t>
            </a:r>
            <a:br>
              <a:rPr b="0" i="0" lang="en-US" sz="1800" u="none" cap="none" strike="noStrike"/>
            </a:br>
            <a:r>
              <a:rPr b="0" i="0" lang="en-US" sz="2800" u="none" cap="none" strike="noStrike">
                <a:latin typeface="Arial"/>
                <a:ea typeface="Arial"/>
                <a:cs typeface="Arial"/>
                <a:sym typeface="Arial"/>
              </a:rPr>
              <a:t>(1-elt fixed-point subcycle in permutation)</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3 letters rotate, so nonreciprocal </a:t>
            </a:r>
            <a:endParaRPr b="0" i="0" sz="28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i="1" lang="en-US" sz="3200" strike="noStrike">
                <a:latin typeface="Arial"/>
                <a:ea typeface="Arial"/>
                <a:cs typeface="Arial"/>
                <a:sym typeface="Arial"/>
              </a:rPr>
              <a:t>Said by some to have Reinjection</a:t>
            </a:r>
            <a:r>
              <a:rPr b="0" lang="en-US" sz="3200" strike="noStrike">
                <a:latin typeface="Arial"/>
                <a:ea typeface="Arial"/>
                <a:cs typeface="Arial"/>
                <a:sym typeface="Arial"/>
              </a:rPr>
              <a:t>?</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No? has 33 Cyrillic (and 26 Latin) letters coded on 30 pins, no extras</a:t>
            </a:r>
            <a:endParaRPr b="0" i="0" sz="28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TEMPEST PSU: variably powered dummy load to maintain constant mains current draw.</a:t>
            </a:r>
            <a:endParaRPr b="0" sz="3200" strike="noStrike">
              <a:latin typeface="Arial"/>
              <a:ea typeface="Arial"/>
              <a:cs typeface="Arial"/>
              <a:sym typeface="Arial"/>
            </a:endParaRPr>
          </a:p>
        </p:txBody>
      </p:sp>
      <p:pic>
        <p:nvPicPr>
          <p:cNvPr id="247" name="Google Shape;247;p38"/>
          <p:cNvPicPr preferRelativeResize="0"/>
          <p:nvPr/>
        </p:nvPicPr>
        <p:blipFill rotWithShape="1">
          <a:blip r:embed="rId3">
            <a:alphaModFix/>
          </a:blip>
          <a:srcRect b="0" l="0" r="0" t="0"/>
          <a:stretch/>
        </p:blipFill>
        <p:spPr>
          <a:xfrm>
            <a:off x="5722200" y="1768680"/>
            <a:ext cx="3287160" cy="4384440"/>
          </a:xfrm>
          <a:prstGeom prst="rect">
            <a:avLst/>
          </a:prstGeom>
          <a:noFill/>
          <a:ln>
            <a:noFill/>
          </a:ln>
        </p:spPr>
      </p:pic>
      <p:sp>
        <p:nvSpPr>
          <p:cNvPr id="248" name="Google Shape;248;p38"/>
          <p:cNvSpPr txBox="1"/>
          <p:nvPr/>
        </p:nvSpPr>
        <p:spPr>
          <a:xfrm>
            <a:off x="5577840" y="6346800"/>
            <a:ext cx="4327560" cy="87696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US" sz="1800" strike="noStrike">
                <a:latin typeface="Arial"/>
                <a:ea typeface="Arial"/>
                <a:cs typeface="Arial"/>
                <a:sym typeface="Arial"/>
              </a:rPr>
              <a:t>By Fichtenspargel - Own work, CC BY-SA 4.0, https://commons.wikimedia.org/w/index.php?curid=75949781</a:t>
            </a:r>
            <a:endParaRPr b="0" sz="1800" strike="noStrike">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9"/>
          <p:cNvSpPr txBox="1"/>
          <p:nvPr/>
        </p:nvSpPr>
        <p:spPr>
          <a:xfrm>
            <a:off x="504000" y="280080"/>
            <a:ext cx="9005760" cy="1305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US" sz="4400" strike="noStrike">
                <a:latin typeface="Lucida Sans"/>
                <a:ea typeface="Lucida Sans"/>
                <a:cs typeface="Lucida Sans"/>
                <a:sym typeface="Lucida Sans"/>
              </a:rPr>
              <a:t>KL-7 aka AFSAM-7 , POLLUX/ADONIS</a:t>
            </a:r>
            <a:endParaRPr b="0" sz="4400" strike="noStrike">
              <a:latin typeface="Lucida Sans"/>
              <a:ea typeface="Lucida Sans"/>
              <a:cs typeface="Lucida Sans"/>
              <a:sym typeface="Lucida Sans"/>
            </a:endParaRPr>
          </a:p>
        </p:txBody>
      </p:sp>
      <p:sp>
        <p:nvSpPr>
          <p:cNvPr id="254" name="Google Shape;254;p39"/>
          <p:cNvSpPr txBox="1"/>
          <p:nvPr/>
        </p:nvSpPr>
        <p:spPr>
          <a:xfrm>
            <a:off x="504000" y="1769040"/>
            <a:ext cx="9071640" cy="3625920"/>
          </a:xfrm>
          <a:prstGeom prst="rect">
            <a:avLst/>
          </a:prstGeom>
          <a:noFill/>
          <a:ln>
            <a:noFill/>
          </a:ln>
        </p:spPr>
        <p:txBody>
          <a:bodyPr anchorCtr="0" anchor="t" bIns="0" lIns="0" spcFirstLastPara="1" rIns="0" wrap="square" tIns="0">
            <a:normAutofit/>
          </a:bodyPr>
          <a:lstStyle/>
          <a:p>
            <a:pPr indent="-324000" lvl="0" marL="432000" marR="0" rtl="0" algn="l">
              <a:spcBef>
                <a:spcPts val="0"/>
              </a:spcBef>
              <a:spcAft>
                <a:spcPts val="0"/>
              </a:spcAft>
              <a:buClr>
                <a:srgbClr val="000000"/>
              </a:buClr>
              <a:buSzPts val="1440"/>
              <a:buFont typeface="Noto Sans Symbols"/>
              <a:buChar char="●"/>
            </a:pPr>
            <a:r>
              <a:rPr b="0" lang="en-US" sz="3200" strike="noStrike">
                <a:latin typeface="Arial"/>
                <a:ea typeface="Arial"/>
                <a:cs typeface="Arial"/>
                <a:sym typeface="Arial"/>
              </a:rPr>
              <a:t>8 rotors; 26 letters + 10 reinjection  = 36 contacts</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Considered unbreakable by cryptanalysis then.</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Internal rotor wiring and other keying leaked by Walker ring, and capture in fall of SVN.</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declassified in March 2021 (after accurate simulations reverse engineered)</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Synchronous timing of printer wheel</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Interoperable with 10 rotor British BID/60 Singlet by correct selection of rotors.</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1" lang="en-US" sz="2800" u="none" cap="none" strike="noStrike">
                <a:latin typeface="Arial"/>
                <a:ea typeface="Arial"/>
                <a:cs typeface="Arial"/>
                <a:sym typeface="Arial"/>
              </a:rPr>
              <a:t>Did Singlet have reinjection too? IDK!</a:t>
            </a:r>
            <a:br>
              <a:rPr b="0" i="0" lang="en-US" sz="1800" u="none" cap="none" strike="noStrike"/>
            </a:br>
            <a:r>
              <a:rPr b="0" i="1" lang="en-US" sz="2800" u="none" cap="none" strike="noStrike">
                <a:latin typeface="Arial"/>
                <a:ea typeface="Arial"/>
                <a:cs typeface="Arial"/>
                <a:sym typeface="Arial"/>
              </a:rPr>
              <a:t> </a:t>
            </a:r>
            <a:endParaRPr b="0" i="0" sz="2800" u="none" cap="none" strike="noStrike">
              <a:latin typeface="Arial"/>
              <a:ea typeface="Arial"/>
              <a:cs typeface="Arial"/>
              <a:sym typeface="Arial"/>
            </a:endParaRPr>
          </a:p>
        </p:txBody>
      </p:sp>
      <p:pic>
        <p:nvPicPr>
          <p:cNvPr id="255" name="Google Shape;255;p39"/>
          <p:cNvPicPr preferRelativeResize="0"/>
          <p:nvPr/>
        </p:nvPicPr>
        <p:blipFill rotWithShape="1">
          <a:blip r:embed="rId3">
            <a:alphaModFix/>
          </a:blip>
          <a:srcRect b="0" l="0" r="0" t="0"/>
          <a:stretch/>
        </p:blipFill>
        <p:spPr>
          <a:xfrm>
            <a:off x="1959480" y="5486400"/>
            <a:ext cx="5995800" cy="209124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0"/>
          <p:cNvSpPr txBox="1"/>
          <p:nvPr/>
        </p:nvSpPr>
        <p:spPr>
          <a:xfrm>
            <a:off x="504000" y="301320"/>
            <a:ext cx="818280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US" sz="4400" strike="noStrike">
                <a:latin typeface="Arial"/>
                <a:ea typeface="Arial"/>
                <a:cs typeface="Arial"/>
                <a:sym typeface="Arial"/>
              </a:rPr>
              <a:t>- 73 -</a:t>
            </a:r>
            <a:endParaRPr b="0" sz="4400" strike="noStrike">
              <a:latin typeface="Lucida Sans"/>
              <a:ea typeface="Lucida Sans"/>
              <a:cs typeface="Lucida Sans"/>
              <a:sym typeface="Lucida Sans"/>
            </a:endParaRPr>
          </a:p>
        </p:txBody>
      </p:sp>
      <p:sp>
        <p:nvSpPr>
          <p:cNvPr id="261" name="Google Shape;261;p40"/>
          <p:cNvSpPr txBox="1"/>
          <p:nvPr/>
        </p:nvSpPr>
        <p:spPr>
          <a:xfrm>
            <a:off x="2511720" y="1833480"/>
            <a:ext cx="4426920" cy="4384440"/>
          </a:xfrm>
          <a:prstGeom prst="rect">
            <a:avLst/>
          </a:prstGeom>
          <a:noFill/>
          <a:ln>
            <a:noFill/>
          </a:ln>
        </p:spPr>
        <p:txBody>
          <a:bodyPr anchorCtr="0" anchor="t" bIns="0" lIns="0" spcFirstLastPara="1" rIns="0" wrap="square" tIns="0">
            <a:normAutofit/>
          </a:bodyPr>
          <a:lstStyle/>
          <a:p>
            <a:pPr indent="0" lvl="0" marL="0" marR="0" rtl="0" algn="ctr">
              <a:spcBef>
                <a:spcPts val="0"/>
              </a:spcBef>
              <a:spcAft>
                <a:spcPts val="0"/>
              </a:spcAft>
              <a:buNone/>
            </a:pPr>
            <a:r>
              <a:rPr b="0" lang="en-US" sz="3200" strike="noStrike">
                <a:latin typeface="Arial"/>
                <a:ea typeface="Arial"/>
                <a:cs typeface="Arial"/>
                <a:sym typeface="Arial"/>
              </a:rPr>
              <a:t>Q&amp;A ?</a:t>
            </a:r>
            <a:endParaRPr b="0" sz="3200" strike="noStrike">
              <a:latin typeface="Arial"/>
              <a:ea typeface="Arial"/>
              <a:cs typeface="Arial"/>
              <a:sym typeface="Arial"/>
            </a:endParaRPr>
          </a:p>
          <a:p>
            <a:pPr indent="0" lvl="0" marL="0" marR="0" rtl="0" algn="ctr">
              <a:spcBef>
                <a:spcPts val="1414"/>
              </a:spcBef>
              <a:spcAft>
                <a:spcPts val="0"/>
              </a:spcAft>
              <a:buNone/>
            </a:pPr>
            <a:r>
              <a:t/>
            </a:r>
            <a:endParaRPr b="0" sz="3200" strike="noStrike">
              <a:latin typeface="Arial"/>
              <a:ea typeface="Arial"/>
              <a:cs typeface="Arial"/>
              <a:sym typeface="Arial"/>
            </a:endParaRPr>
          </a:p>
          <a:p>
            <a:pPr indent="0" lvl="0" marL="0" marR="0" rtl="0" algn="ctr">
              <a:spcBef>
                <a:spcPts val="1414"/>
              </a:spcBef>
              <a:spcAft>
                <a:spcPts val="0"/>
              </a:spcAft>
              <a:buNone/>
            </a:pPr>
            <a:r>
              <a:rPr b="0" i="1" lang="en-US" sz="3200" strike="noStrike">
                <a:latin typeface="Arial"/>
                <a:ea typeface="Arial"/>
                <a:cs typeface="Arial"/>
                <a:sym typeface="Arial"/>
              </a:rPr>
              <a:t>If none, I can scroll through the HX-63 IEEE article …</a:t>
            </a:r>
            <a:endParaRPr b="0" sz="3200" strike="noStrike">
              <a:latin typeface="Arial"/>
              <a:ea typeface="Arial"/>
              <a:cs typeface="Arial"/>
              <a:sym typeface="Arial"/>
            </a:endParaRPr>
          </a:p>
          <a:p>
            <a:pPr indent="0" lvl="0" marL="0" marR="0" rtl="0" algn="ctr">
              <a:spcBef>
                <a:spcPts val="1414"/>
              </a:spcBef>
              <a:spcAft>
                <a:spcPts val="0"/>
              </a:spcAft>
              <a:buNone/>
            </a:pPr>
            <a:r>
              <a:rPr b="0" lang="en-US" sz="3200" u="sng" strike="noStrike">
                <a:solidFill>
                  <a:schemeClr val="hlink"/>
                </a:solidFill>
                <a:latin typeface="Arial"/>
                <a:ea typeface="Arial"/>
                <a:cs typeface="Arial"/>
                <a:sym typeface="Arial"/>
                <a:hlinkClick r:id="rId3"/>
              </a:rPr>
              <a:t>ieee</a:t>
            </a:r>
            <a:endParaRPr b="0" sz="3200" strike="noStrike">
              <a:latin typeface="Arial"/>
              <a:ea typeface="Arial"/>
              <a:cs typeface="Arial"/>
              <a:sym typeface="Arial"/>
            </a:endParaRPr>
          </a:p>
          <a:p>
            <a:pPr indent="0" lvl="0" marL="0" marR="0" rtl="0" algn="ctr">
              <a:spcBef>
                <a:spcPts val="1414"/>
              </a:spcBef>
              <a:spcAft>
                <a:spcPts val="0"/>
              </a:spcAft>
              <a:buNone/>
            </a:pPr>
            <a:r>
              <a:t/>
            </a:r>
            <a:endParaRPr b="0" sz="3200" strike="noStrike">
              <a:latin typeface="Arial"/>
              <a:ea typeface="Arial"/>
              <a:cs typeface="Arial"/>
              <a:sym typeface="Arial"/>
            </a:endParaRPr>
          </a:p>
          <a:p>
            <a:pPr indent="0" lvl="0" marL="0" marR="0" rtl="0" algn="ctr">
              <a:spcBef>
                <a:spcPts val="1414"/>
              </a:spcBef>
              <a:spcAft>
                <a:spcPts val="0"/>
              </a:spcAft>
              <a:buNone/>
            </a:pPr>
            <a:r>
              <a:t/>
            </a:r>
            <a:endParaRPr b="0" sz="3200" strike="noStrike">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nvSpPr>
        <p:spPr>
          <a:xfrm>
            <a:off x="504000" y="301320"/>
            <a:ext cx="818280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4400" u="none" cap="none" strike="noStrike">
                <a:latin typeface="Lucida Sans"/>
                <a:ea typeface="Lucida Sans"/>
                <a:cs typeface="Lucida Sans"/>
                <a:sym typeface="Lucida Sans"/>
              </a:rPr>
              <a:t>2021 News - Cracks</a:t>
            </a:r>
            <a:endParaRPr b="0" i="0" sz="4400" u="none" cap="none" strike="noStrike">
              <a:latin typeface="Lucida Sans"/>
              <a:ea typeface="Lucida Sans"/>
              <a:cs typeface="Lucida Sans"/>
              <a:sym typeface="Lucida Sans"/>
            </a:endParaRPr>
          </a:p>
        </p:txBody>
      </p:sp>
      <p:sp>
        <p:nvSpPr>
          <p:cNvPr id="76" name="Google Shape;76;p16"/>
          <p:cNvSpPr txBox="1"/>
          <p:nvPr/>
        </p:nvSpPr>
        <p:spPr>
          <a:xfrm>
            <a:off x="504000" y="1769040"/>
            <a:ext cx="9071640" cy="4384440"/>
          </a:xfrm>
          <a:prstGeom prst="rect">
            <a:avLst/>
          </a:prstGeom>
          <a:noFill/>
          <a:ln>
            <a:noFill/>
          </a:ln>
        </p:spPr>
        <p:txBody>
          <a:bodyPr anchorCtr="0" anchor="t" bIns="0" lIns="0" spcFirstLastPara="1" rIns="0" wrap="square" tIns="0">
            <a:normAutofit/>
          </a:bodyPr>
          <a:lstStyle/>
          <a:p>
            <a:pPr indent="-324000" lvl="0" marL="432000" marR="0" rtl="0" algn="l">
              <a:spcBef>
                <a:spcPts val="0"/>
              </a:spcBef>
              <a:spcAft>
                <a:spcPts val="0"/>
              </a:spcAft>
              <a:buClr>
                <a:srgbClr val="000000"/>
              </a:buClr>
              <a:buSzPts val="1440"/>
              <a:buFont typeface="Noto Sans Symbols"/>
              <a:buChar char="●"/>
            </a:pPr>
            <a:r>
              <a:rPr b="0" i="1" lang="en-US" sz="3200" u="none" cap="none" strike="noStrike">
                <a:latin typeface="Arial"/>
                <a:ea typeface="Arial"/>
                <a:cs typeface="Arial"/>
                <a:sym typeface="Arial"/>
              </a:rPr>
              <a:t>Solar Winds </a:t>
            </a:r>
            <a:r>
              <a:rPr b="0" i="0" lang="en-US" sz="3200" u="none" cap="none" strike="noStrike">
                <a:latin typeface="Arial"/>
                <a:ea typeface="Arial"/>
                <a:cs typeface="Arial"/>
                <a:sym typeface="Arial"/>
              </a:rPr>
              <a:t>supply-chain hack </a:t>
            </a:r>
            <a:r>
              <a:rPr b="0" i="1" lang="en-US" sz="3200" u="none" cap="none" strike="noStrike">
                <a:latin typeface="Arial"/>
                <a:ea typeface="Arial"/>
                <a:cs typeface="Arial"/>
                <a:sym typeface="Arial"/>
              </a:rPr>
              <a:t>bypassed</a:t>
            </a:r>
            <a:r>
              <a:rPr b="0" i="0" lang="en-US" sz="3200" u="none" cap="none" strike="noStrike">
                <a:latin typeface="Arial"/>
                <a:ea typeface="Arial"/>
                <a:cs typeface="Arial"/>
                <a:sym typeface="Arial"/>
              </a:rPr>
              <a:t> multi-factor by forging MFA cookie using stolen integration secret key. (</a:t>
            </a:r>
            <a:r>
              <a:rPr b="0" i="0" lang="en-US" sz="3200" u="sng" cap="none" strike="noStrike">
                <a:solidFill>
                  <a:schemeClr val="hlink"/>
                </a:solidFill>
                <a:latin typeface="Arial"/>
                <a:ea typeface="Arial"/>
                <a:cs typeface="Arial"/>
                <a:sym typeface="Arial"/>
                <a:hlinkClick r:id="rId3"/>
              </a:rPr>
              <a:t>BS-CG</a:t>
            </a:r>
            <a:r>
              <a:rPr b="0" i="0" lang="en-US" sz="3200" u="none" cap="none" strike="noStrike">
                <a:latin typeface="Arial"/>
                <a:ea typeface="Arial"/>
                <a:cs typeface="Arial"/>
                <a:sym typeface="Arial"/>
              </a:rPr>
              <a:t>)</a:t>
            </a:r>
            <a:endParaRPr b="0" i="0" sz="32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i="0" lang="en-US" sz="3200" u="none" cap="none" strike="noStrike">
                <a:latin typeface="Arial"/>
                <a:ea typeface="Arial"/>
                <a:cs typeface="Arial"/>
                <a:sym typeface="Arial"/>
              </a:rPr>
              <a:t>Final Zodiac Killer cipher cracked with computer assist. </a:t>
            </a:r>
            <a:r>
              <a:rPr b="0" i="0" lang="en-US" sz="3200" u="sng" cap="none" strike="noStrike">
                <a:solidFill>
                  <a:schemeClr val="hlink"/>
                </a:solidFill>
                <a:latin typeface="Arial"/>
                <a:ea typeface="Arial"/>
                <a:cs typeface="Arial"/>
                <a:sym typeface="Arial"/>
                <a:hlinkClick r:id="rId4"/>
              </a:rPr>
              <a:t>YT</a:t>
            </a:r>
            <a:endParaRPr b="0" i="0" sz="32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i="0" lang="en-US" sz="3200" u="none" cap="none" strike="noStrike">
                <a:latin typeface="Arial"/>
                <a:ea typeface="Arial"/>
                <a:cs typeface="Arial"/>
                <a:sym typeface="Arial"/>
              </a:rPr>
              <a:t> Grandson of Spectre/Meltdown abuses μOp cache</a:t>
            </a:r>
            <a:endParaRPr b="0" i="0" sz="3200" u="none" cap="none" strike="noStrike">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nvSpPr>
        <p:spPr>
          <a:xfrm>
            <a:off x="504000" y="301320"/>
            <a:ext cx="818280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4000" u="none" cap="none" strike="noStrike">
                <a:latin typeface="Lucida Sans"/>
                <a:ea typeface="Lucida Sans"/>
                <a:cs typeface="Lucida Sans"/>
                <a:sym typeface="Lucida Sans"/>
              </a:rPr>
              <a:t>Breaking Caesar and Vigenere by quantum computers?</a:t>
            </a:r>
            <a:endParaRPr b="0" i="0" sz="4000" u="none" cap="none" strike="noStrike">
              <a:latin typeface="Lucida Sans"/>
              <a:ea typeface="Lucida Sans"/>
              <a:cs typeface="Lucida Sans"/>
              <a:sym typeface="Lucida Sans"/>
            </a:endParaRPr>
          </a:p>
        </p:txBody>
      </p:sp>
      <p:sp>
        <p:nvSpPr>
          <p:cNvPr id="82" name="Google Shape;82;p17"/>
          <p:cNvSpPr txBox="1"/>
          <p:nvPr/>
        </p:nvSpPr>
        <p:spPr>
          <a:xfrm>
            <a:off x="504000" y="1769040"/>
            <a:ext cx="9071640" cy="4384440"/>
          </a:xfrm>
          <a:prstGeom prst="rect">
            <a:avLst/>
          </a:prstGeom>
          <a:noFill/>
          <a:ln>
            <a:noFill/>
          </a:ln>
        </p:spPr>
        <p:txBody>
          <a:bodyPr anchorCtr="0" anchor="t" bIns="0" lIns="0" spcFirstLastPara="1" rIns="0" wrap="square" tIns="0">
            <a:normAutofit/>
          </a:bodyPr>
          <a:lstStyle/>
          <a:p>
            <a:pPr indent="-324000" lvl="0" marL="432000" marR="0" rtl="0" algn="l">
              <a:spcBef>
                <a:spcPts val="0"/>
              </a:spcBef>
              <a:spcAft>
                <a:spcPts val="0"/>
              </a:spcAft>
              <a:buClr>
                <a:srgbClr val="000000"/>
              </a:buClr>
              <a:buSzPts val="1440"/>
              <a:buFont typeface="Noto Sans Symbols"/>
              <a:buChar char="●"/>
            </a:pPr>
            <a:r>
              <a:rPr b="0" i="0" lang="en-US" sz="3200" u="none" cap="none" strike="noStrike">
                <a:latin typeface="Arial"/>
                <a:ea typeface="Arial"/>
                <a:cs typeface="Arial"/>
                <a:sym typeface="Arial"/>
              </a:rPr>
              <a:t>ia.cr/2021/554</a:t>
            </a:r>
            <a:endParaRPr b="0" i="0" sz="32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i="0" lang="en-US" sz="3200" u="none" cap="none" strike="noStrike">
                <a:latin typeface="Arial"/>
                <a:ea typeface="Arial"/>
                <a:cs typeface="Arial"/>
                <a:sym typeface="Arial"/>
              </a:rPr>
              <a:t>Sounds like overkill </a:t>
            </a:r>
            <a:r>
              <a:rPr b="1" i="0" lang="en-US" sz="3200" u="none" cap="none" strike="noStrike">
                <a:latin typeface="Arial"/>
                <a:ea typeface="Arial"/>
                <a:cs typeface="Arial"/>
                <a:sym typeface="Arial"/>
              </a:rPr>
              <a:t>and </a:t>
            </a:r>
            <a:r>
              <a:rPr b="0" i="0" lang="en-US" sz="3200" u="none" cap="none" strike="noStrike">
                <a:latin typeface="Arial"/>
                <a:ea typeface="Arial"/>
                <a:cs typeface="Arial"/>
                <a:sym typeface="Arial"/>
              </a:rPr>
              <a:t>also beyond today.</a:t>
            </a:r>
            <a:endParaRPr b="0" i="0" sz="32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i="0" lang="en-US" sz="3200" u="none" cap="none" strike="noStrike">
                <a:latin typeface="Arial"/>
                <a:ea typeface="Arial"/>
                <a:cs typeface="Arial"/>
                <a:sym typeface="Arial"/>
              </a:rPr>
              <a:t>A prof commented dryly that his “students ran Caesar with 20 qubits and IBM HW had stability difficulty”</a:t>
            </a:r>
            <a:endParaRPr b="0" i="0" sz="3200" u="none" cap="none" strike="noStrike">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nvSpPr>
        <p:spPr>
          <a:xfrm>
            <a:off x="504000" y="301320"/>
            <a:ext cx="900576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4400" u="none" cap="none" strike="noStrike">
                <a:latin typeface="Lucida Sans"/>
                <a:ea typeface="Lucida Sans"/>
                <a:cs typeface="Lucida Sans"/>
                <a:sym typeface="Lucida Sans"/>
              </a:rPr>
              <a:t>2021 </a:t>
            </a:r>
            <a:r>
              <a:rPr b="0" i="0" lang="en-US" sz="4400" u="none" cap="none" strike="sngStrike">
                <a:solidFill>
                  <a:srgbClr val="999999"/>
                </a:solidFill>
                <a:latin typeface="Lucida Sans"/>
                <a:ea typeface="Lucida Sans"/>
                <a:cs typeface="Lucida Sans"/>
                <a:sym typeface="Lucida Sans"/>
              </a:rPr>
              <a:t>News</a:t>
            </a:r>
            <a:r>
              <a:rPr b="0" i="0" lang="en-US" sz="4400" u="none" cap="none" strike="noStrike">
                <a:latin typeface="Lucida Sans"/>
                <a:ea typeface="Lucida Sans"/>
                <a:cs typeface="Lucida Sans"/>
                <a:sym typeface="Lucida Sans"/>
              </a:rPr>
              <a:t> - Factoring</a:t>
            </a:r>
            <a:endParaRPr b="0" i="0" sz="4400" u="none" cap="none" strike="noStrike">
              <a:latin typeface="Lucida Sans"/>
              <a:ea typeface="Lucida Sans"/>
              <a:cs typeface="Lucida Sans"/>
              <a:sym typeface="Lucida Sans"/>
            </a:endParaRPr>
          </a:p>
        </p:txBody>
      </p:sp>
      <p:sp>
        <p:nvSpPr>
          <p:cNvPr id="88" name="Google Shape;88;p18"/>
          <p:cNvSpPr txBox="1"/>
          <p:nvPr/>
        </p:nvSpPr>
        <p:spPr>
          <a:xfrm>
            <a:off x="504000" y="1769040"/>
            <a:ext cx="4426920" cy="438444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rPr b="0" i="0" lang="en-US" sz="3200" u="none" cap="none" strike="noStrike">
                <a:latin typeface="Arial"/>
                <a:ea typeface="Arial"/>
                <a:cs typeface="Arial"/>
                <a:sym typeface="Arial"/>
              </a:rPr>
              <a:t>“Fast Factoring Integers by SVP Algorithms, corrected”</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2021/232 withdrawn; </a:t>
            </a:r>
            <a:r>
              <a:rPr b="0" lang="en-US" sz="3200" u="sng" strike="noStrike">
                <a:solidFill>
                  <a:schemeClr val="hlink"/>
                </a:solidFill>
                <a:latin typeface="Arial"/>
                <a:ea typeface="Arial"/>
                <a:cs typeface="Arial"/>
                <a:sym typeface="Arial"/>
                <a:hlinkClick r:id="rId3"/>
              </a:rPr>
              <a:t>ia.cr/2021/933</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claimed Factoring breakthrough</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Crypto/security world pauses, frantically reads, and </a:t>
            </a:r>
            <a:r>
              <a:rPr b="0" i="1" lang="en-US" sz="3200" strike="noStrike">
                <a:latin typeface="Arial"/>
                <a:ea typeface="Arial"/>
                <a:cs typeface="Arial"/>
                <a:sym typeface="Arial"/>
              </a:rPr>
              <a:t>yawns</a:t>
            </a:r>
            <a:r>
              <a:rPr b="0" lang="en-US" sz="3200" strike="noStrike">
                <a:latin typeface="Arial"/>
                <a:ea typeface="Arial"/>
                <a:cs typeface="Arial"/>
                <a:sym typeface="Arial"/>
              </a:rPr>
              <a:t>.</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sng" cap="none" strike="noStrike">
                <a:solidFill>
                  <a:schemeClr val="hlink"/>
                </a:solidFill>
                <a:latin typeface="Arial"/>
                <a:ea typeface="Arial"/>
                <a:cs typeface="Arial"/>
                <a:sym typeface="Arial"/>
                <a:hlinkClick r:id="rId4"/>
              </a:rPr>
              <a:t>[StackExchange]</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sng" cap="none" strike="noStrike">
                <a:solidFill>
                  <a:schemeClr val="hlink"/>
                </a:solidFill>
                <a:latin typeface="Arial"/>
                <a:ea typeface="Arial"/>
                <a:cs typeface="Arial"/>
                <a:sym typeface="Arial"/>
                <a:hlinkClick r:id="rId5"/>
              </a:rPr>
              <a:t>Running Commentary</a:t>
            </a:r>
            <a:r>
              <a:rPr b="0" i="0" lang="en-US" sz="2800" u="none" cap="none" strike="noStrike">
                <a:latin typeface="Arial"/>
                <a:ea typeface="Arial"/>
                <a:cs typeface="Arial"/>
                <a:sym typeface="Arial"/>
              </a:rPr>
              <a:t> </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BS-[</a:t>
            </a:r>
            <a:r>
              <a:rPr b="0" i="0" lang="en-US" sz="2800" u="sng" cap="none" strike="noStrike">
                <a:solidFill>
                  <a:schemeClr val="hlink"/>
                </a:solidFill>
                <a:latin typeface="Arial"/>
                <a:ea typeface="Arial"/>
                <a:cs typeface="Arial"/>
                <a:sym typeface="Arial"/>
                <a:hlinkClick r:id="rId6"/>
              </a:rPr>
              <a:t>2021.03.05</a:t>
            </a:r>
            <a:r>
              <a:rPr b="0" i="0" lang="en-US" sz="2800" u="none" cap="none" strike="noStrike">
                <a:latin typeface="Arial"/>
                <a:ea typeface="Arial"/>
                <a:cs typeface="Arial"/>
                <a:sym typeface="Arial"/>
              </a:rPr>
              <a:t>] </a:t>
            </a:r>
            <a:endParaRPr b="0" i="0" sz="2800" u="none" cap="none" strike="noStrike">
              <a:latin typeface="Arial"/>
              <a:ea typeface="Arial"/>
              <a:cs typeface="Arial"/>
              <a:sym typeface="Arial"/>
            </a:endParaRPr>
          </a:p>
        </p:txBody>
      </p:sp>
      <p:sp>
        <p:nvSpPr>
          <p:cNvPr id="89" name="Google Shape;89;p18"/>
          <p:cNvSpPr txBox="1"/>
          <p:nvPr/>
        </p:nvSpPr>
        <p:spPr>
          <a:xfrm>
            <a:off x="5152680" y="1769040"/>
            <a:ext cx="4426920" cy="56376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rPr b="1" lang="en-US" sz="3200" strike="noStrike">
                <a:latin typeface="Arial"/>
                <a:ea typeface="Arial"/>
                <a:cs typeface="Arial"/>
                <a:sym typeface="Arial"/>
              </a:rPr>
              <a:t>Twitter</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Justin Troutman @justintroutman</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Chosen abstracts are the new chosen plaintexts.</a:t>
            </a:r>
            <a:endParaRPr b="0" i="0" sz="28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Sophie, @SchmiegSophie  </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I think the paper unfortunately says more about Schnorr than it says about RSA. I'll leave it at that, it of respect for his contributions to the field.</a:t>
            </a:r>
            <a:endParaRPr b="0" i="0" sz="28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@EllipticKiwi</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I have no time to look at the paper today, but he has been talking about lattice algs for factoring for more than 10 years, and making very bold claims</a:t>
            </a:r>
            <a:endParaRPr b="0" i="0" sz="28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Stefano Tessaro @StefanoMTessaro</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Since the rump session at EUROCRYPT '09, where he even claimed polynomial time. It is the same paper, which has evolved over the years. (One can find several drafts of it.)</a:t>
            </a:r>
            <a:endParaRPr b="0" i="0" sz="28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Carsten Baum @crypto_carsten</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Ah ok, didn't know about that. So we might classify the paper as age-induced weirdness.</a:t>
            </a:r>
            <a:endParaRPr b="0" i="0" sz="2800" u="none" cap="none" strike="noStrike">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nvSpPr>
        <p:spPr>
          <a:xfrm>
            <a:off x="504000" y="301320"/>
            <a:ext cx="818280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US" sz="4400" strike="noStrike">
                <a:latin typeface="Lucida Sans"/>
                <a:ea typeface="Lucida Sans"/>
                <a:cs typeface="Lucida Sans"/>
                <a:sym typeface="Lucida Sans"/>
              </a:rPr>
              <a:t>PGP? Maybe not ...</a:t>
            </a:r>
            <a:endParaRPr b="0" sz="4400" strike="noStrike">
              <a:latin typeface="Lucida Sans"/>
              <a:ea typeface="Lucida Sans"/>
              <a:cs typeface="Lucida Sans"/>
              <a:sym typeface="Lucida Sans"/>
            </a:endParaRPr>
          </a:p>
        </p:txBody>
      </p:sp>
      <p:sp>
        <p:nvSpPr>
          <p:cNvPr id="95" name="Google Shape;95;p19"/>
          <p:cNvSpPr txBox="1"/>
          <p:nvPr/>
        </p:nvSpPr>
        <p:spPr>
          <a:xfrm>
            <a:off x="504000" y="1769040"/>
            <a:ext cx="5988240" cy="4384440"/>
          </a:xfrm>
          <a:prstGeom prst="rect">
            <a:avLst/>
          </a:prstGeom>
          <a:noFill/>
          <a:ln>
            <a:noFill/>
          </a:ln>
        </p:spPr>
        <p:txBody>
          <a:bodyPr anchorCtr="0" anchor="t" bIns="0" lIns="0" spcFirstLastPara="1" rIns="0" wrap="square" tIns="0">
            <a:normAutofit/>
          </a:bodyPr>
          <a:lstStyle/>
          <a:p>
            <a:pPr indent="-324000" lvl="0" marL="432000" marR="0" rtl="0" algn="l">
              <a:spcBef>
                <a:spcPts val="0"/>
              </a:spcBef>
              <a:spcAft>
                <a:spcPts val="0"/>
              </a:spcAft>
              <a:buClr>
                <a:srgbClr val="000000"/>
              </a:buClr>
              <a:buSzPts val="1440"/>
              <a:buFont typeface="Noto Sans Symbols"/>
              <a:buChar char="●"/>
            </a:pPr>
            <a:r>
              <a:rPr b="0" lang="en-US" sz="3200" strike="noStrike">
                <a:latin typeface="Arial"/>
                <a:ea typeface="Arial"/>
                <a:cs typeface="Arial"/>
                <a:sym typeface="Arial"/>
              </a:rPr>
              <a:t>DD has alternate trust root now</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1650"/>
              <a:buFont typeface="Noto Sans Symbols"/>
              <a:buChar char="−"/>
            </a:pPr>
            <a:r>
              <a:rPr b="0" i="0" lang="en-US" sz="2200" u="none" cap="none" strike="noStrike">
                <a:latin typeface="Arial"/>
                <a:ea typeface="Arial"/>
                <a:cs typeface="Arial"/>
                <a:sym typeface="Arial"/>
              </a:rPr>
              <a:t>“DAM Key and identity requirements” </a:t>
            </a:r>
            <a:r>
              <a:rPr b="0" i="0" lang="en-US" sz="1800" u="sng" cap="none" strike="noStrike">
                <a:solidFill>
                  <a:schemeClr val="hlink"/>
                </a:solidFill>
                <a:latin typeface="Arial"/>
                <a:ea typeface="Arial"/>
                <a:cs typeface="Arial"/>
                <a:sym typeface="Arial"/>
                <a:hlinkClick r:id="rId3"/>
              </a:rPr>
              <a:t>9/13</a:t>
            </a:r>
            <a:endParaRPr b="0" i="0" sz="1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1350"/>
              <a:buFont typeface="Noto Sans Symbols"/>
              <a:buChar char="−"/>
            </a:pPr>
            <a:r>
              <a:rPr b="0" i="0" lang="en-US" sz="1800" u="none" cap="none" strike="noStrike">
                <a:latin typeface="Arial"/>
                <a:ea typeface="Arial"/>
                <a:cs typeface="Arial"/>
                <a:sym typeface="Arial"/>
              </a:rPr>
              <a:t>(Still need GPG to sign uploads)</a:t>
            </a:r>
            <a:endParaRPr b="0" i="0" sz="18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Latacora </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“Stop Using Encrypted Email” </a:t>
            </a:r>
            <a:r>
              <a:rPr b="0" i="0" lang="en-US" sz="2800" u="sng" cap="none" strike="noStrike">
                <a:solidFill>
                  <a:schemeClr val="hlink"/>
                </a:solidFill>
                <a:latin typeface="Arial"/>
                <a:ea typeface="Arial"/>
                <a:cs typeface="Arial"/>
                <a:sym typeface="Arial"/>
                <a:hlinkClick r:id="rId4"/>
              </a:rPr>
              <a:t>2020</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“The PGP Problem” </a:t>
            </a:r>
            <a:r>
              <a:rPr b="0" i="0" lang="en-US" sz="2800" u="sng" cap="none" strike="noStrike">
                <a:solidFill>
                  <a:schemeClr val="hlink"/>
                </a:solidFill>
                <a:latin typeface="Arial"/>
                <a:ea typeface="Arial"/>
                <a:cs typeface="Arial"/>
                <a:sym typeface="Arial"/>
                <a:hlinkClick r:id="rId5"/>
              </a:rPr>
              <a:t>2019</a:t>
            </a:r>
            <a:endParaRPr b="0" i="0" sz="2800" u="none" cap="none" strike="noStrike">
              <a:latin typeface="Arial"/>
              <a:ea typeface="Arial"/>
              <a:cs typeface="Arial"/>
              <a:sym typeface="Arial"/>
            </a:endParaRPr>
          </a:p>
          <a:p>
            <a:pPr indent="-243990" lvl="0" marL="432000" marR="0" rtl="0" algn="l">
              <a:spcBef>
                <a:spcPts val="1414"/>
              </a:spcBef>
              <a:spcAft>
                <a:spcPts val="0"/>
              </a:spcAft>
              <a:buClr>
                <a:srgbClr val="000000"/>
              </a:buClr>
              <a:buSzPts val="1260"/>
              <a:buFont typeface="Noto Sans Symbols"/>
              <a:buNone/>
            </a:pPr>
            <a:r>
              <a:t/>
            </a:r>
            <a:endParaRPr b="0" sz="2800" strike="noStrike">
              <a:latin typeface="Arial"/>
              <a:ea typeface="Arial"/>
              <a:cs typeface="Arial"/>
              <a:sym typeface="Arial"/>
            </a:endParaRPr>
          </a:p>
        </p:txBody>
      </p:sp>
      <p:pic>
        <p:nvPicPr>
          <p:cNvPr id="96" name="Google Shape;96;p19"/>
          <p:cNvPicPr preferRelativeResize="0"/>
          <p:nvPr/>
        </p:nvPicPr>
        <p:blipFill rotWithShape="1">
          <a:blip r:embed="rId6">
            <a:alphaModFix/>
          </a:blip>
          <a:srcRect b="0" l="0" r="0" t="0"/>
          <a:stretch/>
        </p:blipFill>
        <p:spPr>
          <a:xfrm>
            <a:off x="6309360" y="4754880"/>
            <a:ext cx="3614040" cy="2198520"/>
          </a:xfrm>
          <a:prstGeom prst="rect">
            <a:avLst/>
          </a:prstGeom>
          <a:noFill/>
          <a:ln>
            <a:noFill/>
          </a:ln>
        </p:spPr>
      </p:pic>
      <p:pic>
        <p:nvPicPr>
          <p:cNvPr id="97" name="Google Shape;97;p19"/>
          <p:cNvPicPr preferRelativeResize="0"/>
          <p:nvPr/>
        </p:nvPicPr>
        <p:blipFill rotWithShape="1">
          <a:blip r:embed="rId7">
            <a:alphaModFix/>
          </a:blip>
          <a:srcRect b="0" l="0" r="0" t="0"/>
          <a:stretch/>
        </p:blipFill>
        <p:spPr>
          <a:xfrm>
            <a:off x="6492240" y="1083600"/>
            <a:ext cx="3474720" cy="3607200"/>
          </a:xfrm>
          <a:prstGeom prst="rect">
            <a:avLst/>
          </a:prstGeom>
          <a:noFill/>
          <a:ln>
            <a:noFill/>
          </a:ln>
        </p:spPr>
      </p:pic>
      <p:sp>
        <p:nvSpPr>
          <p:cNvPr id="98" name="Google Shape;98;p19"/>
          <p:cNvSpPr txBox="1"/>
          <p:nvPr/>
        </p:nvSpPr>
        <p:spPr>
          <a:xfrm>
            <a:off x="1828800" y="6400800"/>
            <a:ext cx="3108960" cy="82296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US" sz="2400" strike="noStrike">
                <a:solidFill>
                  <a:srgbClr val="CE181E"/>
                </a:solidFill>
                <a:latin typeface="Arial"/>
                <a:ea typeface="Arial"/>
                <a:cs typeface="Arial"/>
                <a:sym typeface="Arial"/>
              </a:rPr>
              <a:t>2020 rerun, </a:t>
            </a:r>
            <a:br>
              <a:rPr lang="en-US" sz="1800"/>
            </a:br>
            <a:r>
              <a:rPr b="0" lang="en-US" sz="2400" strike="noStrike">
                <a:solidFill>
                  <a:srgbClr val="CE181E"/>
                </a:solidFill>
                <a:latin typeface="Arial"/>
                <a:ea typeface="Arial"/>
                <a:cs typeface="Arial"/>
                <a:sym typeface="Arial"/>
              </a:rPr>
              <a:t>2019 rerun ...</a:t>
            </a:r>
            <a:endParaRPr b="0" sz="2400" strike="noStrike">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nvSpPr>
        <p:spPr>
          <a:xfrm>
            <a:off x="504000" y="301320"/>
            <a:ext cx="900576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US" sz="4400" strike="noStrike">
                <a:latin typeface="Lucida Sans"/>
                <a:ea typeface="Lucida Sans"/>
                <a:cs typeface="Lucida Sans"/>
                <a:sym typeface="Lucida Sans"/>
              </a:rPr>
              <a:t>PGP Update</a:t>
            </a:r>
            <a:endParaRPr b="0" sz="4400" strike="noStrike">
              <a:latin typeface="Lucida Sans"/>
              <a:ea typeface="Lucida Sans"/>
              <a:cs typeface="Lucida Sans"/>
              <a:sym typeface="Lucida Sans"/>
            </a:endParaRPr>
          </a:p>
        </p:txBody>
      </p:sp>
      <p:sp>
        <p:nvSpPr>
          <p:cNvPr id="104" name="Google Shape;104;p20"/>
          <p:cNvSpPr txBox="1"/>
          <p:nvPr/>
        </p:nvSpPr>
        <p:spPr>
          <a:xfrm>
            <a:off x="504000" y="1769040"/>
            <a:ext cx="9071640" cy="4384440"/>
          </a:xfrm>
          <a:prstGeom prst="rect">
            <a:avLst/>
          </a:prstGeom>
          <a:noFill/>
          <a:ln>
            <a:noFill/>
          </a:ln>
        </p:spPr>
        <p:txBody>
          <a:bodyPr anchorCtr="0" anchor="t" bIns="0" lIns="0" spcFirstLastPara="1" rIns="0" wrap="square" tIns="0">
            <a:normAutofit/>
          </a:bodyPr>
          <a:lstStyle/>
          <a:p>
            <a:pPr indent="-324000" lvl="0" marL="432000" marR="0" rtl="0" algn="l">
              <a:spcBef>
                <a:spcPts val="0"/>
              </a:spcBef>
              <a:spcAft>
                <a:spcPts val="0"/>
              </a:spcAft>
              <a:buClr>
                <a:srgbClr val="000000"/>
              </a:buClr>
              <a:buSzPts val="900"/>
              <a:buFont typeface="Noto Sans Symbols"/>
              <a:buChar char="●"/>
            </a:pPr>
            <a:r>
              <a:rPr b="0" lang="en-US" sz="2000" u="sng" strike="noStrike">
                <a:solidFill>
                  <a:schemeClr val="hlink"/>
                </a:solidFill>
                <a:latin typeface="Arial"/>
                <a:ea typeface="Arial"/>
                <a:cs typeface="Arial"/>
                <a:sym typeface="Arial"/>
                <a:hlinkClick r:id="rId3"/>
              </a:rPr>
              <a:t>https://gist.github.com/rjhansen/67ab921ffb4084c865b3618d6955275f</a:t>
            </a:r>
            <a:endParaRPr b="0" sz="2000" strike="noStrike">
              <a:latin typeface="Arial"/>
              <a:ea typeface="Arial"/>
              <a:cs typeface="Arial"/>
              <a:sym typeface="Arial"/>
            </a:endParaRPr>
          </a:p>
          <a:p>
            <a:pPr indent="-266850" lvl="0" marL="432000" marR="0" rtl="0" algn="l">
              <a:spcBef>
                <a:spcPts val="1414"/>
              </a:spcBef>
              <a:spcAft>
                <a:spcPts val="0"/>
              </a:spcAft>
              <a:buClr>
                <a:srgbClr val="000000"/>
              </a:buClr>
              <a:buSzPts val="900"/>
              <a:buFont typeface="Noto Sans Symbols"/>
              <a:buNone/>
            </a:pPr>
            <a:r>
              <a:t/>
            </a:r>
            <a:endParaRPr b="0" sz="2000" strike="noStrike">
              <a:latin typeface="Arial"/>
              <a:ea typeface="Arial"/>
              <a:cs typeface="Arial"/>
              <a:sym typeface="Arial"/>
            </a:endParaRPr>
          </a:p>
        </p:txBody>
      </p:sp>
      <p:pic>
        <p:nvPicPr>
          <p:cNvPr id="105" name="Google Shape;105;p20"/>
          <p:cNvPicPr preferRelativeResize="0"/>
          <p:nvPr/>
        </p:nvPicPr>
        <p:blipFill rotWithShape="1">
          <a:blip r:embed="rId4">
            <a:alphaModFix/>
          </a:blip>
          <a:srcRect b="0" l="0" r="0" t="0"/>
          <a:stretch/>
        </p:blipFill>
        <p:spPr>
          <a:xfrm>
            <a:off x="593280" y="2583000"/>
            <a:ext cx="5638320" cy="3285720"/>
          </a:xfrm>
          <a:prstGeom prst="rect">
            <a:avLst/>
          </a:prstGeom>
          <a:noFill/>
          <a:ln>
            <a:noFill/>
          </a:ln>
        </p:spPr>
      </p:pic>
      <p:pic>
        <p:nvPicPr>
          <p:cNvPr id="106" name="Google Shape;106;p20"/>
          <p:cNvPicPr preferRelativeResize="0"/>
          <p:nvPr/>
        </p:nvPicPr>
        <p:blipFill rotWithShape="1">
          <a:blip r:embed="rId5">
            <a:alphaModFix/>
          </a:blip>
          <a:srcRect b="9775" l="0" r="0" t="0"/>
          <a:stretch/>
        </p:blipFill>
        <p:spPr>
          <a:xfrm>
            <a:off x="4193280" y="5413320"/>
            <a:ext cx="5590800" cy="1992960"/>
          </a:xfrm>
          <a:prstGeom prst="rect">
            <a:avLst/>
          </a:prstGeom>
          <a:noFill/>
          <a:ln>
            <a:noFill/>
          </a:ln>
        </p:spPr>
      </p:pic>
      <p:sp>
        <p:nvSpPr>
          <p:cNvPr id="107" name="Google Shape;107;p20"/>
          <p:cNvSpPr txBox="1"/>
          <p:nvPr/>
        </p:nvSpPr>
        <p:spPr>
          <a:xfrm>
            <a:off x="1828800" y="6400800"/>
            <a:ext cx="3108960" cy="82296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US" sz="2400" strike="noStrike">
                <a:solidFill>
                  <a:srgbClr val="CE181E"/>
                </a:solidFill>
                <a:latin typeface="Arial"/>
                <a:ea typeface="Arial"/>
                <a:cs typeface="Arial"/>
                <a:sym typeface="Arial"/>
              </a:rPr>
              <a:t>2019 rerun ...</a:t>
            </a:r>
            <a:endParaRPr b="0" sz="2400" strike="noStrike">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US" sz="4400" strike="noStrike">
                <a:latin typeface="Lucida Sans"/>
                <a:ea typeface="Lucida Sans"/>
                <a:cs typeface="Lucida Sans"/>
                <a:sym typeface="Lucida Sans"/>
              </a:rPr>
              <a:t>Why all the PGP h8?</a:t>
            </a:r>
            <a:endParaRPr b="0" sz="4400" strike="noStrike">
              <a:latin typeface="Lucida Sans"/>
              <a:ea typeface="Lucida Sans"/>
              <a:cs typeface="Lucida Sans"/>
              <a:sym typeface="Lucida Sans"/>
            </a:endParaRPr>
          </a:p>
        </p:txBody>
      </p:sp>
      <p:sp>
        <p:nvSpPr>
          <p:cNvPr id="113" name="Google Shape;113;p21"/>
          <p:cNvSpPr txBox="1"/>
          <p:nvPr/>
        </p:nvSpPr>
        <p:spPr>
          <a:xfrm>
            <a:off x="504000" y="1769040"/>
            <a:ext cx="9071640" cy="4384440"/>
          </a:xfrm>
          <a:prstGeom prst="rect">
            <a:avLst/>
          </a:prstGeom>
          <a:noFill/>
          <a:ln>
            <a:noFill/>
          </a:ln>
        </p:spPr>
        <p:txBody>
          <a:bodyPr anchorCtr="0" anchor="t" bIns="0" lIns="0" spcFirstLastPara="1" rIns="0" wrap="square" tIns="0">
            <a:normAutofit/>
          </a:bodyPr>
          <a:lstStyle/>
          <a:p>
            <a:pPr indent="-324000" lvl="0" marL="432000" marR="0" rtl="0" algn="l">
              <a:spcBef>
                <a:spcPts val="0"/>
              </a:spcBef>
              <a:spcAft>
                <a:spcPts val="0"/>
              </a:spcAft>
              <a:buClr>
                <a:srgbClr val="000000"/>
              </a:buClr>
              <a:buSzPts val="1440"/>
              <a:buFont typeface="Noto Sans Symbols"/>
              <a:buChar char="●"/>
            </a:pPr>
            <a:r>
              <a:rPr b="0" lang="en-US" sz="3200" strike="noStrike">
                <a:latin typeface="Arial"/>
                <a:ea typeface="Arial"/>
                <a:cs typeface="Arial"/>
                <a:sym typeface="Arial"/>
              </a:rPr>
              <a:t>The Math is fine. (At least for now.)</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The support-all-use-cases UX is terrible.</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Why don’t HR, Banker, Contracts office have PGP?</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Which can result in crypto fails as well as just fail fails.</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Normal people need fit-for-purpose tools not Legos™</a:t>
            </a:r>
            <a:endParaRPr b="0" i="0" sz="28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n-US" sz="3200" strike="noStrike">
                <a:latin typeface="Arial"/>
                <a:ea typeface="Arial"/>
                <a:cs typeface="Arial"/>
                <a:sym typeface="Arial"/>
              </a:rPr>
              <a:t>Can’t replace a flawed magic hammer with another single magic hammer </a:t>
            </a:r>
            <a:endParaRPr b="0" sz="3200" strike="noStrike">
              <a:latin typeface="Arial"/>
              <a:ea typeface="Arial"/>
              <a:cs typeface="Arial"/>
              <a:sym typeface="Arial"/>
            </a:endParaRPr>
          </a:p>
        </p:txBody>
      </p:sp>
      <p:sp>
        <p:nvSpPr>
          <p:cNvPr id="114" name="Google Shape;114;p21"/>
          <p:cNvSpPr txBox="1"/>
          <p:nvPr/>
        </p:nvSpPr>
        <p:spPr>
          <a:xfrm>
            <a:off x="1828800" y="6400800"/>
            <a:ext cx="3108960" cy="82296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US" sz="2400" strike="noStrike">
                <a:solidFill>
                  <a:srgbClr val="CE181E"/>
                </a:solidFill>
                <a:latin typeface="Arial"/>
                <a:ea typeface="Arial"/>
                <a:cs typeface="Arial"/>
                <a:sym typeface="Arial"/>
              </a:rPr>
              <a:t>2019 rerun ...</a:t>
            </a:r>
            <a:endParaRPr b="0" sz="2400" strike="noStrik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nvSpPr>
        <p:spPr>
          <a:xfrm>
            <a:off x="504000" y="301320"/>
            <a:ext cx="900576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US" sz="4400" strike="noStrike">
                <a:latin typeface="Lucida Sans"/>
                <a:ea typeface="Lucida Sans"/>
                <a:cs typeface="Lucida Sans"/>
                <a:sym typeface="Lucida Sans"/>
              </a:rPr>
              <a:t>Alternatives</a:t>
            </a:r>
            <a:endParaRPr b="0" sz="4400" strike="noStrike">
              <a:latin typeface="Lucida Sans"/>
              <a:ea typeface="Lucida Sans"/>
              <a:cs typeface="Lucida Sans"/>
              <a:sym typeface="Lucida Sans"/>
            </a:endParaRPr>
          </a:p>
        </p:txBody>
      </p:sp>
      <p:sp>
        <p:nvSpPr>
          <p:cNvPr id="120" name="Google Shape;120;p22"/>
          <p:cNvSpPr txBox="1"/>
          <p:nvPr/>
        </p:nvSpPr>
        <p:spPr>
          <a:xfrm>
            <a:off x="504000" y="1769040"/>
            <a:ext cx="9071640" cy="4384440"/>
          </a:xfrm>
          <a:prstGeom prst="rect">
            <a:avLst/>
          </a:prstGeom>
          <a:noFill/>
          <a:ln>
            <a:noFill/>
          </a:ln>
        </p:spPr>
        <p:txBody>
          <a:bodyPr anchorCtr="0" anchor="t" bIns="0" lIns="0" spcFirstLastPara="1" rIns="0" wrap="square" tIns="0">
            <a:normAutofit/>
          </a:bodyPr>
          <a:lstStyle/>
          <a:p>
            <a:pPr indent="-324000" lvl="0" marL="432000" marR="0" rtl="0" algn="l">
              <a:spcBef>
                <a:spcPts val="0"/>
              </a:spcBef>
              <a:spcAft>
                <a:spcPts val="0"/>
              </a:spcAft>
              <a:buClr>
                <a:srgbClr val="000000"/>
              </a:buClr>
              <a:buSzPts val="1440"/>
              <a:buFont typeface="Noto Sans Symbols"/>
              <a:buChar char="●"/>
            </a:pPr>
            <a:r>
              <a:rPr b="0" lang="en-US" sz="3200" strike="noStrike">
                <a:latin typeface="Arial"/>
                <a:ea typeface="Arial"/>
                <a:cs typeface="Arial"/>
                <a:sym typeface="Arial"/>
              </a:rPr>
              <a:t>Everything depends on threat model</a:t>
            </a:r>
            <a:endParaRPr b="0" sz="3200"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Threat Model is (partly) different per mode</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US" sz="2800" u="none" cap="none" strike="noStrike">
                <a:latin typeface="Arial"/>
                <a:ea typeface="Arial"/>
                <a:cs typeface="Arial"/>
                <a:sym typeface="Arial"/>
              </a:rPr>
              <a:t>Is your opponent </a:t>
            </a:r>
            <a:endParaRPr b="0" i="0" sz="2800" u="none" cap="none" strike="noStrike">
              <a:latin typeface="Arial"/>
              <a:ea typeface="Arial"/>
              <a:cs typeface="Arial"/>
              <a:sym typeface="Arial"/>
            </a:endParaRPr>
          </a:p>
          <a:p>
            <a:pPr indent="-287999" lvl="2" marL="1296000" marR="0" rtl="0" algn="l">
              <a:spcBef>
                <a:spcPts val="850"/>
              </a:spcBef>
              <a:spcAft>
                <a:spcPts val="0"/>
              </a:spcAft>
              <a:buClr>
                <a:srgbClr val="000000"/>
              </a:buClr>
              <a:buSzPts val="1080"/>
              <a:buFont typeface="Noto Sans Symbols"/>
              <a:buChar char="●"/>
            </a:pPr>
            <a:r>
              <a:rPr b="0" i="0" lang="en-US" sz="2400" u="none" cap="none" strike="noStrike">
                <a:latin typeface="Arial"/>
                <a:ea typeface="Arial"/>
                <a:cs typeface="Arial"/>
                <a:sym typeface="Arial"/>
              </a:rPr>
              <a:t>The auditor / avoiding data breach</a:t>
            </a:r>
            <a:endParaRPr b="0" i="0" sz="2400" u="none" cap="none" strike="noStrike">
              <a:latin typeface="Arial"/>
              <a:ea typeface="Arial"/>
              <a:cs typeface="Arial"/>
              <a:sym typeface="Arial"/>
            </a:endParaRPr>
          </a:p>
          <a:p>
            <a:pPr indent="-287999" lvl="2" marL="1296000" marR="0" rtl="0" algn="l">
              <a:spcBef>
                <a:spcPts val="850"/>
              </a:spcBef>
              <a:spcAft>
                <a:spcPts val="0"/>
              </a:spcAft>
              <a:buClr>
                <a:srgbClr val="000000"/>
              </a:buClr>
              <a:buSzPts val="1080"/>
              <a:buFont typeface="Noto Sans Symbols"/>
              <a:buChar char="●"/>
            </a:pPr>
            <a:r>
              <a:rPr b="0" i="0" lang="en-US" sz="2400" u="none" cap="none" strike="noStrike">
                <a:latin typeface="Arial"/>
                <a:ea typeface="Arial"/>
                <a:cs typeface="Arial"/>
                <a:sym typeface="Arial"/>
              </a:rPr>
              <a:t>A hostile nation-state with massive intel budget</a:t>
            </a:r>
            <a:endParaRPr b="0" i="0" sz="2400" u="none" cap="none" strike="noStrike">
              <a:latin typeface="Arial"/>
              <a:ea typeface="Arial"/>
              <a:cs typeface="Arial"/>
              <a:sym typeface="Arial"/>
            </a:endParaRPr>
          </a:p>
          <a:p>
            <a:pPr indent="-287999" lvl="2" marL="1296000" marR="0" rtl="0" algn="l">
              <a:spcBef>
                <a:spcPts val="850"/>
              </a:spcBef>
              <a:spcAft>
                <a:spcPts val="0"/>
              </a:spcAft>
              <a:buClr>
                <a:srgbClr val="000000"/>
              </a:buClr>
              <a:buSzPts val="1080"/>
              <a:buFont typeface="Noto Sans Symbols"/>
              <a:buChar char="●"/>
            </a:pPr>
            <a:r>
              <a:rPr b="0" i="0" lang="en-US" sz="2400" u="none" cap="none" strike="noStrike">
                <a:latin typeface="Arial"/>
                <a:ea typeface="Arial"/>
                <a:cs typeface="Arial"/>
                <a:sym typeface="Arial"/>
              </a:rPr>
              <a:t>A police-state with unrestained ethics</a:t>
            </a:r>
            <a:endParaRPr b="0" i="0" sz="2400" u="none" cap="none" strike="noStrike">
              <a:latin typeface="Arial"/>
              <a:ea typeface="Arial"/>
              <a:cs typeface="Arial"/>
              <a:sym typeface="Arial"/>
            </a:endParaRPr>
          </a:p>
          <a:p>
            <a:pPr indent="-287999" lvl="2" marL="1296000" marR="0" rtl="0" algn="l">
              <a:spcBef>
                <a:spcPts val="850"/>
              </a:spcBef>
              <a:spcAft>
                <a:spcPts val="0"/>
              </a:spcAft>
              <a:buClr>
                <a:srgbClr val="000000"/>
              </a:buClr>
              <a:buSzPts val="1080"/>
              <a:buFont typeface="Noto Sans Symbols"/>
              <a:buChar char="●"/>
            </a:pPr>
            <a:r>
              <a:rPr b="0" i="0" lang="en-US" sz="2400" u="none" cap="none" strike="noStrike">
                <a:latin typeface="Arial"/>
                <a:ea typeface="Arial"/>
                <a:cs typeface="Arial"/>
                <a:sym typeface="Arial"/>
              </a:rPr>
              <a:t>Nosy journalists</a:t>
            </a:r>
            <a:endParaRPr b="0" i="0" sz="2400" u="none" cap="none" strike="noStrike">
              <a:latin typeface="Arial"/>
              <a:ea typeface="Arial"/>
              <a:cs typeface="Arial"/>
              <a:sym typeface="Arial"/>
            </a:endParaRPr>
          </a:p>
          <a:p>
            <a:pPr indent="-287999" lvl="2" marL="1296000" marR="0" rtl="0" algn="l">
              <a:spcBef>
                <a:spcPts val="850"/>
              </a:spcBef>
              <a:spcAft>
                <a:spcPts val="0"/>
              </a:spcAft>
              <a:buClr>
                <a:srgbClr val="000000"/>
              </a:buClr>
              <a:buSzPts val="1080"/>
              <a:buFont typeface="Noto Sans Symbols"/>
              <a:buChar char="●"/>
            </a:pPr>
            <a:r>
              <a:rPr b="0" i="0" lang="en-US" sz="2400" u="none" cap="none" strike="noStrike">
                <a:latin typeface="Arial"/>
                <a:ea typeface="Arial"/>
                <a:cs typeface="Arial"/>
                <a:sym typeface="Arial"/>
              </a:rPr>
              <a:t>Your sister/boss/sysop</a:t>
            </a:r>
            <a:endParaRPr b="0" i="0" sz="2400" u="none" cap="none" strike="noStrike">
              <a:latin typeface="Arial"/>
              <a:ea typeface="Arial"/>
              <a:cs typeface="Arial"/>
              <a:sym typeface="Arial"/>
            </a:endParaRPr>
          </a:p>
        </p:txBody>
      </p:sp>
      <p:sp>
        <p:nvSpPr>
          <p:cNvPr id="121" name="Google Shape;121;p22"/>
          <p:cNvSpPr txBox="1"/>
          <p:nvPr/>
        </p:nvSpPr>
        <p:spPr>
          <a:xfrm>
            <a:off x="1828800" y="6400800"/>
            <a:ext cx="3108960" cy="82296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US" sz="2400" strike="noStrike">
                <a:solidFill>
                  <a:srgbClr val="CE181E"/>
                </a:solidFill>
                <a:latin typeface="Arial"/>
                <a:ea typeface="Arial"/>
                <a:cs typeface="Arial"/>
                <a:sym typeface="Arial"/>
              </a:rPr>
              <a:t>2019 rerun ...</a:t>
            </a:r>
            <a:endParaRPr b="0" sz="2400" strike="noStrike">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