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3AB249B-C2EE-4F21-A09D-D003CD1EA72E}">
  <a:tblStyle styleName="Table_0" styleId="{93AB249B-C2EE-4F21-A09D-D003CD1EA72E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66.xml" Type="http://schemas.openxmlformats.org/officeDocument/2006/relationships/slide" Id="rId71"/><Relationship Target="slides/slide29.xml" Type="http://schemas.openxmlformats.org/officeDocument/2006/relationships/slide" Id="rId34"/><Relationship Target="slides/slide65.xml" Type="http://schemas.openxmlformats.org/officeDocument/2006/relationships/slide" Id="rId70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70.xml" Type="http://schemas.openxmlformats.org/officeDocument/2006/relationships/slide" Id="rId75"/><Relationship Target="slides/slide69.xml" Type="http://schemas.openxmlformats.org/officeDocument/2006/relationships/slide" Id="rId74"/><Relationship Target="slides/slide68.xml" Type="http://schemas.openxmlformats.org/officeDocument/2006/relationships/slide" Id="rId73"/><Relationship Target="slides/slide67.xml" Type="http://schemas.openxmlformats.org/officeDocument/2006/relationships/slide" Id="rId72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And wrap this in a AsyncTask and your are done</a:t>
            </a:r>
          </a:p>
          <a:p>
            <a:pPr rtl="0" lvl="0">
              <a:buNone/>
            </a:pPr>
            <a:r>
              <a:rPr lang="en"/>
              <a:t>See https://github.com/gast-lib/gast-lib/blob/master/library/src/root/gast/audio/record/MaxAmplitudeRecorder.java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sz="3000" lang="en">
                <a:solidFill>
                  <a:schemeClr val="dk2"/>
                </a:solidFill>
              </a:rPr>
              <a:t>
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5" name="Shape 4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6" name="Shape 4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2"/>
                </a:solidFill>
              </a:rPr>
              <a:t>Apple (A140)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2"/>
                </a:solidFill>
              </a:rPr>
              <a:t>Appeal (A140)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2"/>
                </a:solidFill>
              </a:rPr>
              <a:t>App (A100)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2"/>
                </a:solidFill>
              </a:rPr>
              <a:t>Awful (A140)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1" name="Shape 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2" name="Shape 4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7" name="Shape 4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7" name="Shape 4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190500" mar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1pPr>
            <a:lvl2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2pPr>
            <a:lvl3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3pPr>
            <a:lvl4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4pPr>
            <a:lvl5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5pPr>
            <a:lvl6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6pPr>
            <a:lvl7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b="1" sz="2400" i="0">
                <a:solidFill>
                  <a:schemeClr val="lt1"/>
                </a:solidFill>
              </a:defRPr>
            </a:lvl7pPr>
            <a:lvl8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8pPr>
            <a:lvl9pPr algn="l" rtl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png" Type="http://schemas.openxmlformats.org/officeDocument/2006/relationships/image" Id="rId4"/><Relationship Target="../media/image03.jp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play.google.com/store/apps/details?id=root.gast.playground&amp;hl=en" Type="http://schemas.openxmlformats.org/officeDocument/2006/relationships/hyperlink" TargetMode="External" Id="rId4"/><Relationship Target="http://www.github.com/gast-lib" Type="http://schemas.openxmlformats.org/officeDocument/2006/relationships/hyperlink" TargetMode="External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sz="6000" lang="en"/>
              <a:t>What can Android Sense for you?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Adam Stroud and Greg Milette</a:t>
            </a:r>
          </a:p>
          <a:p>
            <a:pPr rtl="0" lvl="0">
              <a:buNone/>
            </a:pPr>
            <a:r>
              <a:rPr lang="en"/>
              <a:t>1/16/2013</a:t>
            </a:r>
          </a:p>
        </p:txBody>
      </p:sp>
      <p:sp>
        <p:nvSpPr>
          <p:cNvPr id="30" name="Shape 30"/>
          <p:cNvSpPr/>
          <p:nvPr/>
        </p:nvSpPr>
        <p:spPr>
          <a:xfrm>
            <a:off y="103322" x="7569615"/>
            <a:ext cy="1104477" cx="1473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1" name="Shape 31"/>
          <p:cNvSpPr/>
          <p:nvPr/>
        </p:nvSpPr>
        <p:spPr>
          <a:xfrm>
            <a:off y="157797" x="206065"/>
            <a:ext cy="1104477" cx="1473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y="5659497" x="7569615"/>
            <a:ext cy="1104477" cx="1473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y="5659497" x="206065"/>
            <a:ext cy="1104477" cx="1473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GPS Provider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Uses on-board GPS hardware along with global GPS system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Most phones take advantage of A-GPS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Assisted GPS (A-GPS)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GPS information is downloaded using mobile network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How GPS Works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947332" x="253373"/>
            <a:ext cy="4620299" cx="60950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GPS receiver contacts multiple GPS satellites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Data is transmitted from satellite to GPS receiver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Distance from satellite is computed using transmission time and speed of radio signal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Distance from multiple satellites are used to determine position</a:t>
            </a:r>
          </a:p>
        </p:txBody>
      </p:sp>
      <p:sp>
        <p:nvSpPr>
          <p:cNvPr id="99" name="Shape 99"/>
          <p:cNvSpPr/>
          <p:nvPr/>
        </p:nvSpPr>
        <p:spPr>
          <a:xfrm>
            <a:off y="2029837" x="6323224"/>
            <a:ext cy="2606459" cx="26816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 txBox="1"/>
          <p:nvPr/>
        </p:nvSpPr>
        <p:spPr>
          <a:xfrm>
            <a:off y="4699891" x="6644961"/>
            <a:ext cy="899400" cx="2038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Image Src: http://www.gps.gov/multimedia/images/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Problems with GPS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Signal can face interference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Environmental conditions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Vegetation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Atmospheric conditions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Signals travel slower though gases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Not all phones have quality GPS hardware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Low power GPS hardware can cause slow location fix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Need clear line of sight to sky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Unlikely to work indoors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Multipath Problems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GPS Multipath</a:t>
            </a:r>
          </a:p>
        </p:txBody>
      </p:sp>
      <p:sp>
        <p:nvSpPr>
          <p:cNvPr id="112" name="Shape 112"/>
          <p:cNvSpPr/>
          <p:nvPr/>
        </p:nvSpPr>
        <p:spPr>
          <a:xfrm>
            <a:off y="2022300" x="1774450"/>
            <a:ext cy="3676650" cx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3" name="Shape 113"/>
          <p:cNvSpPr txBox="1"/>
          <p:nvPr/>
        </p:nvSpPr>
        <p:spPr>
          <a:xfrm>
            <a:off y="5862875" x="457200"/>
            <a:ext cy="815400" cx="7973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By GPS_tracking_satellites.jpg: Vaughan Weather Navstar-2.jpg: NASA Canyon_midday.jpg: Realbrvhrt at en.wikipedia derivative work: Javiersanp [CC-BY-SA-3.0 (http://creativecommons.org/licenses/by-sa/3.0)], via Wikimedia Commons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2571075" x="457200"/>
            <a:ext cy="684900" cx="1151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Direct Signals</a:t>
            </a:r>
          </a:p>
        </p:txBody>
      </p:sp>
      <p:cxnSp>
        <p:nvCxnSpPr>
          <p:cNvPr id="115" name="Shape 115"/>
          <p:cNvCxnSpPr>
            <a:stCxn id="116" idx="0"/>
            <a:endCxn id="116" idx="0"/>
          </p:cNvCxnSpPr>
          <p:nvPr/>
        </p:nvCxnSpPr>
        <p:spPr>
          <a:xfrm>
            <a:off y="2817525" x="1139000"/>
            <a:ext cy="192000" cx="236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17" name="Shape 117"/>
          <p:cNvCxnSpPr>
            <a:stCxn id="116" idx="0"/>
            <a:endCxn id="116" idx="0"/>
          </p:cNvCxnSpPr>
          <p:nvPr/>
        </p:nvCxnSpPr>
        <p:spPr>
          <a:xfrm>
            <a:off y="3033350" x="1390775"/>
            <a:ext cy="623400" cx="3644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y="2360325" x="7690850"/>
            <a:ext cy="744900" cx="1103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Reflected Signals</a:t>
            </a:r>
          </a:p>
        </p:txBody>
      </p:sp>
      <p:cxnSp>
        <p:nvCxnSpPr>
          <p:cNvPr id="119" name="Shape 119"/>
          <p:cNvCxnSpPr>
            <a:stCxn id="118" idx="1"/>
            <a:endCxn id="116" idx="0"/>
          </p:cNvCxnSpPr>
          <p:nvPr/>
        </p:nvCxnSpPr>
        <p:spPr>
          <a:xfrm flipH="1">
            <a:off y="2732775" x="5682949"/>
            <a:ext cy="480299" cx="200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20" name="Shape 120"/>
          <p:cNvCxnSpPr>
            <a:stCxn id="116" idx="0"/>
            <a:endCxn id="116" idx="0"/>
          </p:cNvCxnSpPr>
          <p:nvPr/>
        </p:nvCxnSpPr>
        <p:spPr>
          <a:xfrm flipH="1">
            <a:off y="3141250" x="3740775"/>
            <a:ext cy="1354799" cx="4064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Network Provider Comparison</a:t>
            </a:r>
          </a:p>
        </p:txBody>
      </p:sp>
      <p:graphicFrame>
        <p:nvGraphicFramePr>
          <p:cNvPr id="126" name="Shape 126"/>
          <p:cNvGraphicFramePr/>
          <p:nvPr/>
        </p:nvGraphicFramePr>
        <p:xfrm>
          <a:off y="1743850" x="2810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{93AB249B-C2EE-4F21-A09D-D003CD1EA72E}</a:tableStyleId>
              </a:tblPr>
              <a:tblGrid>
                <a:gridCol w="2800700"/>
                <a:gridCol w="2800700"/>
                <a:gridCol w="2800700"/>
              </a:tblGrid>
              <a:tr h="754475">
                <a:tc>
                  <a:txBody>
                    <a:bodyPr>
                      <a:spAutoFit/>
                    </a:bodyPr>
                    <a:lstStyle/>
                    <a:p/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GPS Provider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Network Provider</a:t>
                      </a:r>
                    </a:p>
                  </a:txBody>
                  <a:tcPr marR="91425" marB="91425" marT="91425" anchor="ctr" marL="91425"/>
                </a:tc>
              </a:tr>
              <a:tr h="812200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Time to First Fix (TTFF)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High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Low</a:t>
                      </a:r>
                    </a:p>
                  </a:txBody>
                  <a:tcPr marR="91425" marB="91425" marT="91425" anchor="ctr" marL="91425"/>
                </a:tc>
              </a:tr>
              <a:tr h="754475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Power Consumption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High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Low</a:t>
                      </a:r>
                    </a:p>
                  </a:txBody>
                  <a:tcPr marR="91425" marB="91425" marT="91425" anchor="ctr" marL="91425"/>
                </a:tc>
              </a:tr>
              <a:tr h="499825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Accuracy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High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Low</a:t>
                      </a:r>
                    </a:p>
                  </a:txBody>
                  <a:tcPr marR="91425" marB="91425" marT="91425" anchor="ctr" marL="91425"/>
                </a:tc>
              </a:tr>
              <a:tr h="754475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Supports Altitude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True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False</a:t>
                      </a:r>
                    </a:p>
                  </a:txBody>
                  <a:tcPr marR="91425" marB="91425" marT="91425" anchor="ctr" marL="91425"/>
                </a:tc>
              </a:tr>
              <a:tr h="754475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Supports Bearing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True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False</a:t>
                      </a:r>
                    </a:p>
                  </a:txBody>
                  <a:tcPr marR="91425" marB="91425" marT="91425" anchor="ctr" marL="91425"/>
                </a:tc>
              </a:tr>
              <a:tr h="597300"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b="1" sz="2000" lang="en"/>
                        <a:t>Supports Speed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True</a:t>
                      </a:r>
                    </a:p>
                  </a:txBody>
                  <a:tcPr marR="91425" marB="91425" marT="91425" anchor="ctr" marL="91425"/>
                </a:tc>
                <a:tc>
                  <a:txBody>
                    <a:bodyPr>
                      <a:spAutoFit/>
                    </a:bodyPr>
                    <a:lstStyle/>
                    <a:p>
                      <a:pPr algn="ctr">
                        <a:buNone/>
                      </a:pPr>
                      <a:r>
                        <a:rPr sz="2000" lang="en"/>
                        <a:t>True</a:t>
                      </a:r>
                    </a:p>
                  </a:txBody>
                  <a:tcPr marR="91425" marB="91425" marT="91425" anchor="ctr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Location Permissions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Use of the location service requires Android permission(s)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ACCESS_COARSE_LOCATION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Network Provider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ACCESS_FINE_LOCATION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Network Provider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GPS Provider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Passive Provider</a:t>
            </a:r>
          </a:p>
          <a:p>
            <a:pPr rtl="0" lvl="0">
              <a:buNone/>
            </a:pPr>
            <a:r>
              <a:rPr lang="en"/>
              <a:t>Note: No need to include multiple permissions to use Network and GPS providers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Get Current Location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947332" x="457200"/>
            <a:ext cy="4620299" cx="54242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Use all enabled providers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Displays information about location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Latitude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Longitude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Time to fix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Provider of location information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Allows user to enable/disable location provider</a:t>
            </a:r>
          </a:p>
        </p:txBody>
      </p:sp>
      <p:sp>
        <p:nvSpPr>
          <p:cNvPr id="139" name="Shape 139"/>
          <p:cNvSpPr/>
          <p:nvPr/>
        </p:nvSpPr>
        <p:spPr>
          <a:xfrm>
            <a:off y="2039424" x="6192538"/>
            <a:ext cy="4436115" cx="24942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Location Service API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LocationManager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System service that provides access to location information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LocationListener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Interface containing callback methods for processing location events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Contains location data from provider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LocationProvider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Representation of the source of location data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Requesting Location Data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Implement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LocationListener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onLocationChanged()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onProviderDisabled()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onProviderEnabled()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onStatusChanged()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Register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LocationListener</a:t>
            </a:r>
            <a:r>
              <a:rPr lang="en"/>
              <a:t> with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LocationManager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Process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</a:t>
            </a:r>
            <a:r>
              <a:rPr lang="en"/>
              <a:t> object in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onLocationChanged()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Unregister </a:t>
            </a: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LocationListener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Get LocationManager Reference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private LocationManager locationManager;</a:t>
            </a:r>
          </a:p>
          <a:p>
            <a:r>
              <a:t/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@Override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protected void onCreate(Bundle savedInstanceState)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super.onCreate(savedInstanceState);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setContentView(R.layout.current_location);</a:t>
            </a:r>
          </a:p>
          <a:p>
            <a:r>
              <a:t/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locationManager =</a:t>
            </a:r>
          </a:p>
          <a:p>
            <a:pPr rtl="0" lvl="0">
              <a:buNone/>
            </a:pP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      (LocationManager) getSystemService(LOCATION_SERVICE);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About Us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985950" x="4615715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We wrote this book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40" name="Shape 40"/>
          <p:cNvSpPr/>
          <p:nvPr/>
        </p:nvSpPr>
        <p:spPr>
          <a:xfrm>
            <a:off y="2713538" x="4816217"/>
            <a:ext cy="3829698" cx="3829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/>
          <p:nvPr/>
        </p:nvSpPr>
        <p:spPr>
          <a:xfrm>
            <a:off y="5602200" x="2805365"/>
            <a:ext cy="447675" cx="22955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985950" x="128382"/>
            <a:ext cy="4620299" cx="40827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 i="1"/>
              <a:t>Greg:</a:t>
            </a:r>
            <a:r>
              <a:rPr lang="en"/>
              <a:t> Consultant </a:t>
            </a:r>
          </a:p>
          <a:p>
            <a:pPr rtl="0" lvl="0">
              <a:buNone/>
            </a:pPr>
            <a:r>
              <a:rPr lang="en"/>
              <a:t>Creator of</a:t>
            </a:r>
          </a:p>
          <a:p>
            <a:pPr rtl="0" lvl="0">
              <a:buNone/>
            </a:pPr>
            <a:r>
              <a:rPr lang="en"/>
              <a:t>Digital Recipe </a:t>
            </a:r>
          </a:p>
          <a:p>
            <a:pPr rtl="0" lvl="0">
              <a:buNone/>
            </a:pPr>
            <a:r>
              <a:rPr lang="en"/>
              <a:t>Sidekick App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i="1"/>
              <a:t>Adam</a:t>
            </a:r>
            <a:r>
              <a:rPr lang="en"/>
              <a:t>: Lead Android Developer for Runkeeper</a:t>
            </a:r>
          </a:p>
          <a:p>
            <a:r>
              <a:t/>
            </a:r>
          </a:p>
        </p:txBody>
      </p:sp>
      <p:sp>
        <p:nvSpPr>
          <p:cNvPr id="43" name="Shape 43"/>
          <p:cNvSpPr/>
          <p:nvPr/>
        </p:nvSpPr>
        <p:spPr>
          <a:xfrm>
            <a:off y="1985950" x="3233776"/>
            <a:ext cy="1277013" cx="12770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Register LocationListener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@Override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protected void onResume()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// Retrieve only providers that user has enabled</a:t>
            </a:r>
          </a:p>
          <a:p>
            <a:pPr rtl="0" lvl="0">
              <a:buNone/>
            </a:pP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  enabledProviders = locationManager.getProviders(true);</a:t>
            </a:r>
          </a:p>
          <a:p>
            <a:r>
              <a:t/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for (String enabledProvider : enabledProviders) {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// Request location information from provider.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// The current class implements LocationListener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locationManager.</a:t>
            </a:r>
          </a:p>
          <a:p>
            <a:pPr rtl="0" lvl="0">
              <a:buNone/>
            </a:pP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    requestLocationUpdates(enabledProvider, 0, 0, this);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Process Location Data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@Override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public void onLocationChanged(Location location)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// Read location data and update display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latValue.setText(String.valueOf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(location.getLatitude</a:t>
            </a: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()));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long.setText(String.valueOf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(location.getLongitude(</a:t>
            </a: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)));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providerValue.setText(String.valueOf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(location.getProvider</a:t>
            </a: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()));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accuracyValue.setText(String.valueOf</a:t>
            </a:r>
            <a:r>
              <a:rPr b="1" sz="1600" lang="en">
                <a:latin typeface="Droid Sans Mono"/>
                <a:ea typeface="Droid Sans Mono"/>
                <a:cs typeface="Droid Sans Mono"/>
                <a:sym typeface="Droid Sans Mono"/>
              </a:rPr>
              <a:t>(location.getAccuracy</a:t>
            </a: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()));</a:t>
            </a:r>
          </a:p>
          <a:p>
            <a:r>
              <a:t/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// Compute time to fix and update display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long timeToFix = SystemClock.uptimeMillis() - uptimeAtResume;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  timeToFixValue.setText(String.valueOf(timeToFix / 1000));</a:t>
            </a:r>
          </a:p>
          <a:p>
            <a:pPr rtl="0" lvl="0">
              <a:buNone/>
            </a:pPr>
            <a:r>
              <a:rPr sz="1600" lang="en"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Unregister LocationListener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@Override</a:t>
            </a:r>
          </a:p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protected void onPause()</a:t>
            </a:r>
          </a:p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</a:p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  super.onPause();</a:t>
            </a:r>
          </a:p>
          <a:p>
            <a:r>
              <a:t/>
            </a:r>
          </a:p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  // Remove listener from location manager</a:t>
            </a:r>
          </a:p>
          <a:p>
            <a:pPr rtl="0" lvl="0">
              <a:buNone/>
            </a:pPr>
            <a:r>
              <a:rPr b="1" sz="1800" lang="en">
                <a:latin typeface="Droid Sans Mono"/>
                <a:ea typeface="Droid Sans Mono"/>
                <a:cs typeface="Droid Sans Mono"/>
                <a:sym typeface="Droid Sans Mono"/>
              </a:rPr>
              <a:t>  locationManager.removeUpdates(this);</a:t>
            </a:r>
          </a:p>
          <a:p>
            <a:pPr rtl="0" lvl="0">
              <a:buNone/>
            </a:pPr>
            <a:r>
              <a:rPr sz="1800" lang="en"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Summary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Android provides multiple sources of location data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Location API is relatively simple to use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Requesting location data can affect battery life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Choice of location provider depends needs of app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Physical Sensors</a:t>
            </a:r>
          </a:p>
        </p:txBody>
      </p:sp>
      <p:sp>
        <p:nvSpPr>
          <p:cNvPr id="187" name="Shape 187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buNone/>
            </a:pPr>
            <a:r>
              <a:rPr lang="en"/>
              <a:t>Allowing Android to sense it's place in the world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Sensors and Smartphones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Previously, disjoint, separate pieces of hardware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Now, unified on a single device that is mobile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Use of these sensors allows apps to inject contextual based information to their algorithms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Types of Sensors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Hardware (Raw) Sensors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Provide raw data from a sensor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Represents data from a single physical sensor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Software (Synthetic/Virtual) Sensors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Provides abstraction layer on top of raw sensors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Combine data of multiple raw sensors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Modifies raw sensor data to simplify consumption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Different devices may have different implementations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Hardware vs. Software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947332" x="457200"/>
            <a:ext cy="9950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lvl="0">
              <a:buNone/>
            </a:pPr>
            <a:r>
              <a:rPr lang="en"/>
              <a:t>Data-set was captured with device laying flat on it's back</a:t>
            </a:r>
          </a:p>
        </p:txBody>
      </p:sp>
      <p:sp>
        <p:nvSpPr>
          <p:cNvPr id="206" name="Shape 206"/>
          <p:cNvSpPr/>
          <p:nvPr/>
        </p:nvSpPr>
        <p:spPr>
          <a:xfrm>
            <a:off y="2942432" x="145475"/>
            <a:ext cy="3217591" cx="4572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7" name="Shape 207"/>
          <p:cNvSpPr/>
          <p:nvPr/>
        </p:nvSpPr>
        <p:spPr>
          <a:xfrm>
            <a:off y="2942432" x="4715632"/>
            <a:ext cy="3390635" cx="44399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Hardware + Filter Example</a:t>
            </a:r>
          </a:p>
        </p:txBody>
      </p:sp>
      <p:sp>
        <p:nvSpPr>
          <p:cNvPr id="213" name="Shape 213"/>
          <p:cNvSpPr/>
          <p:nvPr/>
        </p:nvSpPr>
        <p:spPr>
          <a:xfrm>
            <a:off y="2523917" x="4668994"/>
            <a:ext cy="4156284" cx="43526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4" name="Shape 214"/>
          <p:cNvSpPr/>
          <p:nvPr/>
        </p:nvSpPr>
        <p:spPr>
          <a:xfrm>
            <a:off y="2508644" x="150088"/>
            <a:ext cy="4275478" cx="45489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 txBox="1"/>
          <p:nvPr/>
        </p:nvSpPr>
        <p:spPr>
          <a:xfrm>
            <a:off y="2020450" x="1506542"/>
            <a:ext cy="357900" cx="1835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Raw Data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2032000" x="5795800"/>
            <a:ext cy="334799" cx="2043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Filtered Data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Types of Sensor Data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Device sensors can provide three types of data: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Environmental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/>
              <a:t>Monitor conditions of the external environment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Detect/determine the movement of a device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Position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Determine the position and orientation of a device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What is a "Sensor"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947332" x="472950"/>
            <a:ext cy="4620299" cx="81981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sz="3600" lang="en">
                <a:solidFill>
                  <a:srgbClr val="191919"/>
                </a:solidFill>
              </a:rPr>
              <a:t>A capability that can capture measurements about the device and its external environment.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Environmental Sensors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Ambient Temperature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Room Temperature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Ambient Light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Illumination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Atmospheric Pressure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Relative ambient air humidity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Device Temperature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Device temperature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Worked differently across devices</a:t>
            </a:r>
          </a:p>
          <a:p>
            <a:pPr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Deprecated in favor of Ambient temperature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Live Sensor Data</a:t>
            </a:r>
          </a:p>
        </p:txBody>
      </p:sp>
      <p:sp>
        <p:nvSpPr>
          <p:cNvPr id="234" name="Shape 234"/>
          <p:cNvSpPr/>
          <p:nvPr/>
        </p:nvSpPr>
        <p:spPr>
          <a:xfrm>
            <a:off y="1953367" x="3179257"/>
            <a:ext cy="4623664" cx="27854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5" name="Shape 235"/>
          <p:cNvSpPr txBox="1"/>
          <p:nvPr/>
        </p:nvSpPr>
        <p:spPr>
          <a:xfrm>
            <a:off y="2566275" x="536850"/>
            <a:ext cy="345000" cx="1282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Light Sensor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3265350" x="6946500"/>
            <a:ext cy="327299" cx="2132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Pressure Sensor</a:t>
            </a:r>
          </a:p>
        </p:txBody>
      </p:sp>
      <p:cxnSp>
        <p:nvCxnSpPr>
          <p:cNvPr id="237" name="Shape 237"/>
          <p:cNvCxnSpPr>
            <a:stCxn id="236" idx="1"/>
          </p:cNvCxnSpPr>
          <p:nvPr/>
        </p:nvCxnSpPr>
        <p:spPr>
          <a:xfrm rot="10800000">
            <a:off y="3389099" x="5973000"/>
            <a:ext cy="39899" cx="97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y="2690074" x="1884850"/>
            <a:ext cy="177000" cx="1291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Motion Sensors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Accelerometer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Force and direction of acceleration (3-axis)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Gravity (Software)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Isolates force of gravity by passing accelerometer data through a low-pass filter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Linear Acceleration (Software)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Isolates acceleration data by passing accelerometer data through a high-pass filter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Motion Sensors Cont.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Gyroscope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/>
              <a:t>Angular speed around an axis (rate of rotation)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Rotation Vector (Software)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/>
              <a:t>Uses accelerometer, magnetometer and gyroscope to determine orientation of device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Coordinate Systems</a:t>
            </a:r>
          </a:p>
        </p:txBody>
      </p:sp>
      <p:sp>
        <p:nvSpPr>
          <p:cNvPr id="256" name="Shape 256"/>
          <p:cNvSpPr/>
          <p:nvPr/>
        </p:nvSpPr>
        <p:spPr>
          <a:xfrm>
            <a:off y="3348887" x="1064337"/>
            <a:ext cy="2562225" cx="2143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7" name="Shape 257"/>
          <p:cNvSpPr/>
          <p:nvPr/>
        </p:nvSpPr>
        <p:spPr>
          <a:xfrm>
            <a:off y="3510812" x="5363175"/>
            <a:ext cy="2238375" cx="2343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58" name="Shape 258"/>
          <p:cNvSpPr txBox="1"/>
          <p:nvPr/>
        </p:nvSpPr>
        <p:spPr>
          <a:xfrm>
            <a:off y="6442350" x="767700"/>
            <a:ext cy="357900" cx="7608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Source: http://developer.android.com/reference/android/hardware/SensorEvent.html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y="2601475" x="941300"/>
            <a:ext cy="212399" cx="2389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Device Coordinate System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y="2579425" x="5172000"/>
            <a:ext cy="256500" cx="2725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Global Coordinate System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Detecting Movement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1947332" x="457200"/>
            <a:ext cy="4620299" cx="55398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Detects movement using accelerometer and linear acceleration sensors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Conditionally passes data through a high-pass filter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Computes total acceleration to detect movement (same algorithm can be used to detect shake)</a:t>
            </a:r>
          </a:p>
        </p:txBody>
      </p:sp>
      <p:sp>
        <p:nvSpPr>
          <p:cNvPr id="267" name="Shape 267"/>
          <p:cNvSpPr/>
          <p:nvPr/>
        </p:nvSpPr>
        <p:spPr>
          <a:xfrm>
            <a:off y="1947332" x="6013809"/>
            <a:ext cy="4753190" cx="26729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Position Sensors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Magnetic field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Geomagnetic field for x, y and z axis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Proximity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How close an object is to the front of a device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Orientation (Software, deprecated)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Computes the azimuth, pitch and roll of a device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Proximity Sensor</a:t>
            </a:r>
          </a:p>
        </p:txBody>
      </p:sp>
      <p:sp>
        <p:nvSpPr>
          <p:cNvPr id="279" name="Shape 279"/>
          <p:cNvSpPr/>
          <p:nvPr/>
        </p:nvSpPr>
        <p:spPr>
          <a:xfrm>
            <a:off y="1953367" x="3179257"/>
            <a:ext cy="4623664" cx="27854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80" name="Shape 280"/>
          <p:cNvSpPr txBox="1"/>
          <p:nvPr/>
        </p:nvSpPr>
        <p:spPr>
          <a:xfrm>
            <a:off y="3167950" x="203525"/>
            <a:ext cy="327299" cx="1831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>
              <a:buNone/>
            </a:pPr>
            <a:r>
              <a:rPr lang="en"/>
              <a:t>Proximity Sensor</a:t>
            </a:r>
          </a:p>
        </p:txBody>
      </p:sp>
      <p:cxnSp>
        <p:nvCxnSpPr>
          <p:cNvPr id="281" name="Shape 281"/>
          <p:cNvCxnSpPr>
            <a:stCxn id="280" idx="3"/>
          </p:cNvCxnSpPr>
          <p:nvPr/>
        </p:nvCxnSpPr>
        <p:spPr>
          <a:xfrm rot="10800000" flipH="1">
            <a:off y="3035199" x="2035324"/>
            <a:ext cy="296400" cx="1141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Determine Orientation</a:t>
            </a:r>
          </a:p>
        </p:txBody>
      </p:sp>
      <p:sp>
        <p:nvSpPr>
          <p:cNvPr id="287" name="Shape 287"/>
          <p:cNvSpPr/>
          <p:nvPr/>
        </p:nvSpPr>
        <p:spPr>
          <a:xfrm>
            <a:off y="2040045" x="150712"/>
            <a:ext cy="4663104" cx="26226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88" name="Shape 288"/>
          <p:cNvSpPr txBox="1"/>
          <p:nvPr/>
        </p:nvSpPr>
        <p:spPr>
          <a:xfrm>
            <a:off y="2194547" x="3353773"/>
            <a:ext cy="3858000" cx="4088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>
            <a:pPr rtl="0" lvl="0" indent="-317500" marL="457200">
              <a:buClr>
                <a:srgbClr val="000000"/>
              </a:buClr>
              <a:buSzPct val="77777"/>
              <a:buFont typeface="Arial"/>
              <a:buChar char="•"/>
            </a:pPr>
            <a:r>
              <a:rPr sz="3000" lang="en"/>
              <a:t>Use different approaches to determine if device is face-up or face-down</a:t>
            </a:r>
          </a:p>
          <a:p>
            <a:pPr lvl="0" indent="-317500" marL="457200">
              <a:buClr>
                <a:srgbClr val="000000"/>
              </a:buClr>
              <a:buSzPct val="77777"/>
              <a:buFont typeface="Arial"/>
              <a:buChar char="•"/>
            </a:pPr>
            <a:r>
              <a:rPr sz="3000" lang="en"/>
              <a:t>Provide insight to data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North Finder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1947332" x="3890614"/>
            <a:ext cy="4620299" cx="47961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Indicates when phone's camera is pointed within 20 degrees of north.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Basis for augmented reality app.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Direction of camera is determined using the rotation vector sensor</a:t>
            </a:r>
          </a:p>
        </p:txBody>
      </p:sp>
      <p:sp>
        <p:nvSpPr>
          <p:cNvPr id="295" name="Shape 295"/>
          <p:cNvSpPr/>
          <p:nvPr/>
        </p:nvSpPr>
        <p:spPr>
          <a:xfrm>
            <a:off y="1992466" x="770137"/>
            <a:ext cy="4530032" cx="2547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Sooo many sensors...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065588" x="457200"/>
            <a:ext cy="4513800" cx="8229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sz="3600" lang="en"/>
              <a:t>Camera</a:t>
            </a:r>
          </a:p>
          <a:p>
            <a:pPr rtl="0" lvl="0">
              <a:buNone/>
            </a:pPr>
            <a:r>
              <a:rPr sz="3600" lang="en"/>
              <a:t>Microphone</a:t>
            </a:r>
          </a:p>
          <a:p>
            <a:pPr rtl="0" lvl="0">
              <a:buNone/>
            </a:pPr>
            <a:r>
              <a:rPr sz="3600" lang="en"/>
              <a:t>NFC Scanner</a:t>
            </a:r>
          </a:p>
          <a:p>
            <a:pPr rtl="0" lvl="0">
              <a:buNone/>
            </a:pPr>
            <a:r>
              <a:rPr sz="3600" lang="en"/>
              <a:t>Speech Recognition</a:t>
            </a:r>
          </a:p>
          <a:p>
            <a:pPr rtl="0" lvl="0">
              <a:buNone/>
            </a:pPr>
            <a:r>
              <a:rPr sz="3600" lang="en"/>
              <a:t>Physical Sensors</a:t>
            </a:r>
          </a:p>
          <a:p>
            <a:pPr rtl="0" lvl="0">
              <a:buNone/>
            </a:pPr>
            <a:r>
              <a:rPr sz="3600" lang="en"/>
              <a:t>Location Service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Problems with Sensor Data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Drift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Slow wandering of values that are read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Noise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Random fluctuation of a measured value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Zero Offset (Bias)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Constant value applied to sensor readings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Time Delays/Dropped Data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 busy device can cause incorrect timestamps, or dropped data.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Handling Sensor Error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Re-zeroing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Re-calibrate offset that is applied to sensor data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Sensor Fusion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Combining data from multiple sensors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Filters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Low-Pass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Filters out high-frequency noise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High-Pass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Emphasizes higher-frequency/transient components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Use of software sensors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Many already use fusion and/or filtering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Summary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Android provides multiple different sensors which apps can utilize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Prefer software sensors over hardware sensors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Sensor API usage pattern is very similar to the Location API usage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After you access the sensor data, the real work begins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Audio Analysis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Goal: Analyze audio recordings captured from microphone 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Analyze: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Amplitude only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Raw audio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Example: Clapper</a:t>
            </a:r>
          </a:p>
        </p:txBody>
      </p:sp>
      <p:sp>
        <p:nvSpPr>
          <p:cNvPr id="325" name="Shape 325"/>
          <p:cNvSpPr/>
          <p:nvPr/>
        </p:nvSpPr>
        <p:spPr>
          <a:xfrm>
            <a:off y="2292825" x="1859400"/>
            <a:ext cy="4277362" cx="57314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6" name="Shape 326"/>
          <p:cNvSpPr/>
          <p:nvPr/>
        </p:nvSpPr>
        <p:spPr>
          <a:xfrm>
            <a:off y="4287736" x="4521015"/>
            <a:ext cy="1104477" cx="14733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MediaRecorder API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>
                <a:latin typeface="Droid Sans Mono"/>
                <a:ea typeface="Droid Sans Mono"/>
                <a:cs typeface="Droid Sans Mono"/>
                <a:sym typeface="Droid Sans Mono"/>
              </a:rPr>
              <a:t>int getMaxAmplitude()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Returns the maximum absolute amplitude that was sampled since the last call to this method.</a:t>
            </a:r>
          </a:p>
          <a:p>
            <a:r>
              <a:t/>
            </a:r>
          </a:p>
        </p:txBody>
      </p:sp>
      <p:sp>
        <p:nvSpPr>
          <p:cNvPr id="333" name="Shape 333"/>
          <p:cNvSpPr txBox="1"/>
          <p:nvPr/>
        </p:nvSpPr>
        <p:spPr>
          <a:xfrm>
            <a:off y="2079375" x="-604250"/>
            <a:ext cy="457200" cx="3657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MediaRecorder Usage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MediaRecorder recorder = prepareRecorder();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while (continueRecording) {</a:t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 waitClipTime();</a:t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 int maxAmplitude =    </a:t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    recorder.getMaxAmplitude();</a:t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 continueRecording = process(maxAmplidue);</a:t>
            </a:r>
          </a:p>
          <a:p>
            <a:pPr rtl="0" lvl="0">
              <a:buNone/>
            </a:pPr>
            <a:r>
              <a:rPr sz="2400" lang="en"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Recorded Audio</a:t>
            </a:r>
          </a:p>
        </p:txBody>
      </p:sp>
      <p:sp>
        <p:nvSpPr>
          <p:cNvPr id="345" name="Shape 345"/>
          <p:cNvSpPr/>
          <p:nvPr/>
        </p:nvSpPr>
        <p:spPr>
          <a:xfrm>
            <a:off y="2027900" x="691651"/>
            <a:ext cy="4734564" cx="75404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Example: Guitar Tuner</a:t>
            </a:r>
          </a:p>
        </p:txBody>
      </p:sp>
      <p:sp>
        <p:nvSpPr>
          <p:cNvPr id="351" name="Shape 351"/>
          <p:cNvSpPr/>
          <p:nvPr/>
        </p:nvSpPr>
        <p:spPr>
          <a:xfrm>
            <a:off y="2153696" x="114852"/>
            <a:ext cy="4021683" cx="89142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Calculate Volume:</a:t>
            </a:r>
          </a:p>
          <a:p>
            <a:pPr rtl="0" lvl="0">
              <a:buNone/>
            </a:pPr>
            <a:r>
              <a:rPr lang="en"/>
              <a:t>Root Mean Squared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   </a:t>
            </a:r>
            <a:r>
              <a:rPr sz="2400" lang="en"/>
              <a:t>private double rootMeanSquared(short[] nums)</a:t>
            </a:r>
          </a:p>
          <a:p>
            <a:pPr rtl="0" lvl="0">
              <a:buNone/>
            </a:pPr>
            <a:r>
              <a:rPr sz="2400" lang="en"/>
              <a:t>    {</a:t>
            </a:r>
          </a:p>
          <a:p>
            <a:pPr rtl="0" lvl="0">
              <a:buNone/>
            </a:pPr>
            <a:r>
              <a:rPr sz="2400" lang="en"/>
              <a:t>        double ms = 0;</a:t>
            </a:r>
          </a:p>
          <a:p>
            <a:pPr rtl="0" lvl="0">
              <a:buNone/>
            </a:pPr>
            <a:r>
              <a:rPr sz="2400" lang="en"/>
              <a:t>        for (int i = 0; i &lt; nums.length; i++)</a:t>
            </a:r>
          </a:p>
          <a:p>
            <a:pPr rtl="0" lvl="0">
              <a:buNone/>
            </a:pPr>
            <a:r>
              <a:rPr sz="2400" lang="en"/>
              <a:t>        {</a:t>
            </a:r>
          </a:p>
          <a:p>
            <a:pPr rtl="0" lvl="0">
              <a:buNone/>
            </a:pPr>
            <a:r>
              <a:rPr sz="2400" lang="en"/>
              <a:t>            ms += nums[i] * nums[i];</a:t>
            </a:r>
          </a:p>
          <a:p>
            <a:pPr rtl="0" lvl="0">
              <a:buNone/>
            </a:pPr>
            <a:r>
              <a:rPr sz="2400" lang="en"/>
              <a:t>        }</a:t>
            </a:r>
          </a:p>
          <a:p>
            <a:pPr rtl="0" lvl="0">
              <a:buNone/>
            </a:pPr>
            <a:r>
              <a:rPr sz="2400" lang="en"/>
              <a:t>        ms /= nums.length;</a:t>
            </a:r>
          </a:p>
          <a:p>
            <a:pPr rtl="0" lvl="0">
              <a:buNone/>
            </a:pPr>
            <a:r>
              <a:rPr sz="2400" lang="en"/>
              <a:t>        return Math.sqrt(ms);</a:t>
            </a:r>
          </a:p>
          <a:p>
            <a:pPr rtl="0" lvl="0">
              <a:buNone/>
            </a:pPr>
            <a:r>
              <a:rPr sz="2400" lang="en"/>
              <a:t>    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Why use Sensors?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947332" x="457200"/>
            <a:ext cy="4620299" cx="82151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Android Sensors can: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/>
              <a:t>Hear</a:t>
            </a:r>
            <a:r>
              <a:rPr lang="en"/>
              <a:t> claps and singing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/>
              <a:t>See</a:t>
            </a:r>
            <a:r>
              <a:rPr lang="en"/>
              <a:t> Android Logos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/>
              <a:t>Understand</a:t>
            </a:r>
            <a:r>
              <a:rPr lang="en"/>
              <a:t> obscure spoken language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/>
              <a:t>Scan</a:t>
            </a:r>
            <a:r>
              <a:rPr lang="en"/>
              <a:t> for NFCs (and do cool stuff)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/>
              <a:t>Locate</a:t>
            </a:r>
            <a:r>
              <a:rPr lang="en" i="1"/>
              <a:t> a device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" i="1">
                <a:solidFill>
                  <a:srgbClr val="000000"/>
                </a:solidFill>
              </a:rPr>
              <a:t>Determine</a:t>
            </a:r>
            <a:r>
              <a:rPr lang="en">
                <a:solidFill>
                  <a:srgbClr val="000000"/>
                </a:solidFill>
              </a:rPr>
              <a:t> device position</a:t>
            </a:r>
          </a:p>
          <a:p>
            <a:pPr rtl="0" lvl="0">
              <a:buNone/>
            </a:p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Estimate Frequency:</a:t>
            </a:r>
          </a:p>
          <a:p>
            <a:pPr rtl="0" lvl="0">
              <a:buNone/>
            </a:pPr>
            <a:r>
              <a:rPr lang="en"/>
              <a:t>Zero Crossing</a:t>
            </a:r>
          </a:p>
        </p:txBody>
      </p:sp>
      <p:sp>
        <p:nvSpPr>
          <p:cNvPr id="363" name="Shape 363"/>
          <p:cNvSpPr/>
          <p:nvPr/>
        </p:nvSpPr>
        <p:spPr>
          <a:xfrm>
            <a:off y="2081500" x="1345920"/>
            <a:ext cy="4529374" cx="62272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Demonstration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Images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y="1947332" x="457200"/>
            <a:ext cy="4620299" cx="41264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Goal: Analyze images from camera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76" name="Shape 376"/>
          <p:cNvSpPr/>
          <p:nvPr/>
        </p:nvSpPr>
        <p:spPr>
          <a:xfrm>
            <a:off y="2019288" x="5186656"/>
            <a:ext cy="4364760" cx="27315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Image: How it works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Control the camera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Focus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Work with phone hardware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Process image efficiently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Make it smaller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Convert to black and white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Detect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Find biggest continuous block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Converting to gray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RgbAbsDiffGray radg = new RgbAbsDiffGray(Color.GREEN);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Gray8Threshold g8t = new Gray8Threshold(-48, true);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mSeqThreshold = new Sequence(radg);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mSeqThreshold.add(g8t);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Demo: Logo detection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Speech Commands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200938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Goal: Understand your spoken commands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Challenge: Recognize hard to recognize words 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Collect speech with: RecognizerIntent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Intent intent = new Intent</a:t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(RecognizerIntent.ACTION_RECOGNIZE_SPEECH);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intent.putExtra (RecognizerIntent.EXTRA_LANGUAGE_MODEL,                      RecognizerIntent.LANGUAGE_MODEL_WEB_SEARCH);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intent.putExtra</a:t>
            </a:r>
          </a:p>
          <a:p>
            <a:pPr rtl="0" lvl="0">
              <a:buNone/>
            </a:pPr>
            <a:r>
              <a:rPr sz="2400" lang="en">
                <a:latin typeface="Droid Sans"/>
                <a:ea typeface="Droid Sans"/>
                <a:cs typeface="Droid Sans"/>
                <a:sym typeface="Droid Sans"/>
              </a:rPr>
              <a:t>(RecognizerIntent.EXTRA_PROMPT,"Speak");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sz="3600" lang="en"/>
              <a:t>Android collects speech using dialogs and beeps</a:t>
            </a:r>
          </a:p>
        </p:txBody>
      </p:sp>
      <p:sp>
        <p:nvSpPr>
          <p:cNvPr id="412" name="Shape 412"/>
          <p:cNvSpPr/>
          <p:nvPr/>
        </p:nvSpPr>
        <p:spPr>
          <a:xfrm>
            <a:off y="1982137" x="3775241"/>
            <a:ext cy="4797130" cx="50235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3" name="Shape 413"/>
          <p:cNvSpPr/>
          <p:nvPr/>
        </p:nvSpPr>
        <p:spPr>
          <a:xfrm>
            <a:off y="2202876" x="111975"/>
            <a:ext cy="4215694" cx="517107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8" name="Shape 418"/>
          <p:cNvSpPr/>
          <p:nvPr/>
        </p:nvSpPr>
        <p:spPr>
          <a:xfrm>
            <a:off y="4984025" x="1609325"/>
            <a:ext cy="345000" cx="2156700"/>
          </a:xfrm>
          <a:prstGeom prst="rect">
            <a:avLst/>
          </a:prstGeom>
          <a:solidFill>
            <a:srgbClr val="FFF2C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y="1947332" x="457200"/>
            <a:ext cy="47429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2000" lang="en"/>
              <a:t>protected void onActivityResult(int requestCode, int resultCode, Intent data) {</a:t>
            </a:r>
          </a:p>
          <a:p>
            <a:pPr rtl="0" lvl="0">
              <a:buNone/>
            </a:pPr>
            <a:r>
              <a:rPr sz="2000" lang="en"/>
              <a:t>        if (requestCode == VOICE_RECOGNITION_REQUEST_CODE){</a:t>
            </a:r>
          </a:p>
          <a:p>
            <a:pPr rtl="0" lvl="0">
              <a:buNone/>
            </a:pPr>
            <a:r>
              <a:rPr sz="2000" lang="en"/>
              <a:t>            if (resultCode == RESULT_OK) {</a:t>
            </a:r>
          </a:p>
          <a:p>
            <a:pPr rtl="0" lvl="0">
              <a:buNone/>
            </a:pPr>
            <a:r>
              <a:rPr sz="2000" lang="en"/>
              <a:t>                List&lt;String&gt; heard =</a:t>
            </a:r>
          </a:p>
          <a:p>
            <a:pPr rtl="0" lvl="0">
              <a:buNone/>
            </a:pPr>
            <a:r>
              <a:rPr sz="2000" lang="en"/>
              <a:t>                        data.</a:t>
            </a:r>
          </a:p>
          <a:p>
            <a:pPr rtl="0" lvl="0">
              <a:buNone/>
            </a:pPr>
            <a:r>
              <a:rPr sz="2000" lang="en"/>
              <a:t>                        getStringArrayListExtra</a:t>
            </a:r>
          </a:p>
          <a:p>
            <a:pPr rtl="0" lvl="0">
              <a:buNone/>
            </a:pPr>
            <a:r>
              <a:rPr sz="2000" lang="en"/>
              <a:t>                                (RecognizerIntent.EXTRA_RESULTS);</a:t>
            </a:r>
          </a:p>
          <a:p>
            <a:pPr rtl="0" lvl="0">
              <a:buNone/>
            </a:pPr>
            <a:r>
              <a:rPr sz="2000" lang="en"/>
              <a:t>                //Your code here</a:t>
            </a:r>
          </a:p>
          <a:p>
            <a:pPr rtl="0" lvl="0">
              <a:buNone/>
            </a:pPr>
            <a:r>
              <a:rPr sz="2000" lang="en"/>
              <a:t>            }</a:t>
            </a:r>
          </a:p>
          <a:p>
            <a:pPr rtl="0" lvl="0">
              <a:buNone/>
            </a:pPr>
            <a:r>
              <a:rPr sz="2000" lang="en"/>
              <a:t>        }</a:t>
            </a:r>
          </a:p>
          <a:p>
            <a:pPr rtl="0" lvl="0">
              <a:buNone/>
            </a:pPr>
            <a:r>
              <a:rPr sz="2000" lang="en"/>
              <a:t>    }</a:t>
            </a:r>
          </a:p>
          <a:p>
            <a:r>
              <a:t/>
            </a:r>
          </a:p>
        </p:txBody>
      </p:sp>
      <p:sp>
        <p:nvSpPr>
          <p:cNvPr id="420" name="Shape 42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Recognition Results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sz="6000" lang="en"/>
              <a:t>Location Service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Using Android to determine where you are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Challenge: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y="2057511" x="492300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Example recognition results: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"how much human"</a:t>
            </a:r>
          </a:p>
          <a:p>
            <a:pPr rtl="0" lvl="0">
              <a:buNone/>
            </a:pPr>
            <a:r>
              <a:rPr lang="en"/>
              <a:t>"how much for a min"</a:t>
            </a:r>
          </a:p>
          <a:p>
            <a:pPr rtl="0" lvl="0">
              <a:buNone/>
            </a:pPr>
            <a:r>
              <a:rPr lang="en"/>
              <a:t>"how much cannon"</a:t>
            </a:r>
          </a:p>
          <a:p>
            <a:pPr rtl="0" lvl="0">
              <a:buNone/>
            </a:pPr>
            <a:r>
              <a:rPr lang="en"/>
              <a:t>"how much Human"</a:t>
            </a:r>
          </a:p>
          <a:p>
            <a:pPr rtl="0" lvl="0">
              <a:buNone/>
            </a:pPr>
            <a:r>
              <a:rPr lang="en"/>
              <a:t>"how much planning"</a:t>
            </a:r>
          </a:p>
        </p:txBody>
      </p:sp>
      <p:sp>
        <p:nvSpPr>
          <p:cNvPr id="427" name="Shape 427"/>
          <p:cNvSpPr/>
          <p:nvPr/>
        </p:nvSpPr>
        <p:spPr>
          <a:xfrm>
            <a:off y="2057511" x="457200"/>
            <a:ext cy="4403700" cx="41003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Phonetic Matching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u="sng" lang="en"/>
              <a:t>Cumin (C550)</a:t>
            </a:r>
          </a:p>
          <a:p>
            <a:pPr rtl="0" lvl="0">
              <a:buNone/>
            </a:pPr>
            <a:r>
              <a:rPr u="sng" lang="en"/>
              <a:t>Cumen (C550)</a:t>
            </a:r>
          </a:p>
          <a:p>
            <a:pPr rtl="0" lvl="0">
              <a:buNone/>
            </a:pPr>
            <a:r>
              <a:rPr lang="en"/>
              <a:t>Kingman (K525)</a:t>
            </a:r>
          </a:p>
          <a:p>
            <a:pPr rtl="0" lvl="0">
              <a:buNone/>
            </a:pPr>
            <a:r>
              <a:rPr lang="en"/>
              <a:t>Komen (K550)</a:t>
            </a:r>
          </a:p>
          <a:p>
            <a:pPr rtl="0" lvl="0">
              <a:buNone/>
            </a:pPr>
            <a:r>
              <a:rPr u="sng" lang="en"/>
              <a:t>Canon (C550)</a:t>
            </a:r>
          </a:p>
          <a:p>
            <a:pPr rtl="0" lvl="0">
              <a:buNone/>
            </a:pPr>
            <a:r>
              <a:rPr u="sng" lang="en"/>
              <a:t>Cannon (C550)</a:t>
            </a:r>
          </a:p>
          <a:p>
            <a:pPr rtl="0" lvl="0">
              <a:buNone/>
            </a:pPr>
            <a:r>
              <a:rPr lang="en"/>
              <a:t>Human (H550)</a:t>
            </a:r>
          </a:p>
        </p:txBody>
      </p:sp>
      <p:sp>
        <p:nvSpPr>
          <p:cNvPr id="434" name="Shape 434"/>
          <p:cNvSpPr txBox="1"/>
          <p:nvPr>
            <p:ph idx="2" type="body"/>
          </p:nvPr>
        </p:nvSpPr>
        <p:spPr>
          <a:xfrm>
            <a:off y="2053182" x="4876450"/>
            <a:ext cy="4620299" cx="4030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u="sng" lang="en"/>
              <a:t>Time (T5000)</a:t>
            </a:r>
          </a:p>
          <a:p>
            <a:pPr rtl="0" lvl="0">
              <a:buNone/>
            </a:pPr>
            <a:r>
              <a:rPr u="sng" lang="en"/>
              <a:t>Thyme (T500)</a:t>
            </a:r>
          </a:p>
          <a:p>
            <a:pPr rtl="0" lvl="0">
              <a:buNone/>
            </a:pPr>
            <a:r>
              <a:rPr lang="en"/>
              <a:t>Whine (W500)</a:t>
            </a:r>
          </a:p>
          <a:p>
            <a:pPr rtl="0" lvl="0">
              <a:buNone/>
            </a:pPr>
            <a:r>
              <a:rPr lang="en"/>
              <a:t>Mind (M530)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Demos</a:t>
            </a: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Android Sensor Playground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NFC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Goal: Quick access to features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How: 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Write custom tag data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Register to start when user scans tag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Characteristics of NFC tags</a:t>
            </a:r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Different storage sizes</a:t>
            </a:r>
          </a:p>
          <a:p>
            <a:pPr rtl="0" lvl="1" indent="-4191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3000" lang="en"/>
              <a:t>Not much (Enough for a URL)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3000" lang="en"/>
              <a:t>Robustness</a:t>
            </a:r>
          </a:p>
          <a:p>
            <a:pPr rtl="0" lvl="1" indent="-4191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3000" lang="en"/>
              <a:t>Survive a washer cycle?</a:t>
            </a:r>
          </a:p>
          <a:p>
            <a:pPr rtl="0" lvl="1" indent="-4191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3000" lang="en"/>
              <a:t>Sticker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Write tag data with MIME type as JSON</a:t>
            </a: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private NdefMessage createNdefFromJson(){</a:t>
            </a:r>
          </a:p>
          <a:p>
            <a:pPr rtl="0" lvl="0" indent="0" marL="0">
              <a:buNone/>
            </a:pPr>
            <a:r>
              <a:rPr sz="1800"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 String mimeType= "application/root.gast.speech.activation"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byte[] mimeBytes = mimeType.getBytes(Charset.forName("UTF-8"));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byte[] id = new byte[0];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byte[] data = new byte[0];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NdefRecord record =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 new NdefRecord(NdefRecord.TNF_MIME_MEDIA, mimeBytes, id, data);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NdefMessage m = new NdefMessage(new NdefRecord[] { record });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return m;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}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Respond to tag scan with MIME type</a:t>
            </a:r>
          </a:p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&lt;activity android:name=".speech.activation.SpeechActivationNfcTagReceiver" &gt;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 &lt;intent-filter&gt;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   &lt;action android:name="android.nfc.action.NDEF_DISCOVERED" /&gt;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   &lt;category android:name="android.intent.category.DEFAULT" /&gt;</a:t>
            </a:r>
          </a:p>
          <a:p>
            <a:pPr rtl="0" lvl="0">
              <a:buNone/>
            </a:pPr>
            <a:r>
              <a:rPr sz="1800"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    &lt;data android:mimeType="application/root.gast.speech.activation" /&gt;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   &lt;/intent-filter&gt;</a:t>
            </a:r>
          </a:p>
          <a:p>
            <a:pPr rtl="0" lvl="0">
              <a:buNone/>
            </a:pPr>
            <a:r>
              <a:rPr sz="1800" lang="en">
                <a:latin typeface="Droid Sans"/>
                <a:ea typeface="Droid Sans"/>
                <a:cs typeface="Droid Sans"/>
                <a:sym typeface="Droid Sans"/>
              </a:rPr>
              <a:t>&lt;/activity&gt;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NFC Demo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1930932" x="389375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IT assets tracking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Combinations of sensors: NFC, Speech Timer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1. Scan NFC</a:t>
            </a:r>
          </a:p>
          <a:p>
            <a:pPr rtl="0" lvl="0">
              <a:buNone/>
            </a:pPr>
            <a:r>
              <a:rPr lang="en"/>
              <a:t>2. Trigger speech recognition</a:t>
            </a:r>
          </a:p>
          <a:p>
            <a:pPr rtl="0" lvl="0">
              <a:buNone/>
            </a:pPr>
            <a:r>
              <a:rPr lang="en"/>
              <a:t>3. Timer goes off and says the time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Great Android Sensing Toolkit (GAST)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/>
              <a:t>Code:</a:t>
            </a:r>
          </a:p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http://www.github.com/gast-lib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App (the name is Android Sensor Playground):</a:t>
            </a:r>
          </a:p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https://play.google.com/store/apps/details?id=root.gast.playground&amp;hl=en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Android Location Service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Provides location based functionality in Android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Determine Device Location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Latitude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Longitude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Altitude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Geocoding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Address-to-location translation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Proximity Alerts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Notifications when device enters a specified area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buNone/>
            </a:pPr>
            <a:r>
              <a:rPr lang="en"/>
              <a:t>Contact Info</a:t>
            </a: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Adam Stroud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Twitter: @adstro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Email: adam.stroud@gmail.com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Greg Milette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Twitter: @gradisontech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Email: gregorym@gmail.com </a:t>
            </a:r>
          </a:p>
          <a:p>
            <a:pPr rtl="0" lvl="0" indent="0" marL="457200">
              <a:buNone/>
            </a:pPr>
            <a:r>
              <a:rPr lang="en"/>
              <a:t>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Sources of Location Data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 location provider is a source of location information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Android has "three-ish" location providers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Network Provider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Makes use of Wifi access points and mobile network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GPS Provider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Uses GPS hardware on device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Passive Provider</a:t>
            </a:r>
          </a:p>
          <a:p>
            <a:pPr rtl="0" lvl="2" indent="-381000" marL="137160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Uses whatever other apps are currently using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buNone/>
            </a:pPr>
            <a:r>
              <a:rPr lang="en"/>
              <a:t>Network Provider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947332" x="2646194"/>
            <a:ext cy="4620299" cx="60404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Wifi Access Points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MAC addresses and strength of nearby access points recorded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Mobile Network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Uses distance/strength of cell towers</a:t>
            </a:r>
          </a:p>
          <a:p>
            <a:pPr rtl="0" lvl="0" indent="-419100" marL="457200">
              <a:spcBef>
                <a:spcPts val="48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Queries Google Location Service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2400" lang="en"/>
              <a:t>Different from local location service</a:t>
            </a:r>
          </a:p>
          <a:p>
            <a:pPr rtl="0" lvl="1" indent="-381000" marL="914400">
              <a:spcBef>
                <a:spcPts val="48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</a:rPr>
              <a:t>Data is somewhat crowd-sourced</a:t>
            </a:r>
          </a:p>
        </p:txBody>
      </p:sp>
      <p:sp>
        <p:nvSpPr>
          <p:cNvPr id="86" name="Shape 86"/>
          <p:cNvSpPr/>
          <p:nvPr/>
        </p:nvSpPr>
        <p:spPr>
          <a:xfrm>
            <a:off y="2122125" x="221312"/>
            <a:ext cy="4152000" cx="23349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